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1" r:id="rId4"/>
    <p:sldId id="393" r:id="rId5"/>
    <p:sldId id="259" r:id="rId6"/>
    <p:sldId id="342" r:id="rId7"/>
    <p:sldId id="348" r:id="rId8"/>
    <p:sldId id="327" r:id="rId9"/>
    <p:sldId id="351" r:id="rId10"/>
    <p:sldId id="384" r:id="rId11"/>
    <p:sldId id="385" r:id="rId12"/>
    <p:sldId id="386" r:id="rId13"/>
    <p:sldId id="387" r:id="rId14"/>
    <p:sldId id="388" r:id="rId15"/>
    <p:sldId id="389" r:id="rId16"/>
    <p:sldId id="390" r:id="rId17"/>
    <p:sldId id="391" r:id="rId18"/>
    <p:sldId id="392" r:id="rId19"/>
    <p:sldId id="383" r:id="rId20"/>
    <p:sldId id="352" r:id="rId21"/>
    <p:sldId id="346" r:id="rId22"/>
    <p:sldId id="350" r:id="rId23"/>
    <p:sldId id="344" r:id="rId24"/>
    <p:sldId id="315"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25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82" r:id="rId54"/>
    <p:sldId id="3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D2C8"/>
    <a:srgbClr val="E6E6E6"/>
    <a:srgbClr val="F1B5B0"/>
    <a:srgbClr val="CAE3F7"/>
    <a:srgbClr val="EBD2A0"/>
    <a:srgbClr val="F0A8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196" autoAdjust="0"/>
  </p:normalViewPr>
  <p:slideViewPr>
    <p:cSldViewPr snapToGrid="0" showGuides="1">
      <p:cViewPr varScale="1">
        <p:scale>
          <a:sx n="68" d="100"/>
          <a:sy n="68" d="100"/>
        </p:scale>
        <p:origin x="816" y="72"/>
      </p:cViewPr>
      <p:guideLst>
        <p:guide orient="horz" pos="2112"/>
        <p:guide pos="3840"/>
      </p:guideLst>
    </p:cSldViewPr>
  </p:slideViewPr>
  <p:notesTextViewPr>
    <p:cViewPr>
      <p:scale>
        <a:sx n="1" d="1"/>
        <a:sy n="1" d="1"/>
      </p:scale>
      <p:origin x="0" y="0"/>
    </p:cViewPr>
  </p:notesTextViewPr>
  <p:sorterViewPr>
    <p:cViewPr>
      <p:scale>
        <a:sx n="100" d="100"/>
        <a:sy n="100" d="100"/>
      </p:scale>
      <p:origin x="0" y="-17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26ACF5D-48A0-483A-A38C-84E44D9CE0A6}"/>
              </a:ext>
            </a:extLst>
          </p:cNvPr>
          <p:cNvSpPr/>
          <p:nvPr userDrawn="1"/>
        </p:nvSpPr>
        <p:spPr>
          <a:xfrm>
            <a:off x="6480216" y="5071159"/>
            <a:ext cx="5138665"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1">
            <a:extLst>
              <a:ext uri="{FF2B5EF4-FFF2-40B4-BE49-F238E27FC236}">
                <a16:creationId xmlns:a16="http://schemas.microsoft.com/office/drawing/2014/main" id="{300F3B76-9F74-4AA8-8C18-53BFCCD83147}"/>
              </a:ext>
            </a:extLst>
          </p:cNvPr>
          <p:cNvSpPr/>
          <p:nvPr userDrawn="1"/>
        </p:nvSpPr>
        <p:spPr>
          <a:xfrm>
            <a:off x="0" y="1988840"/>
            <a:ext cx="12192000" cy="28803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4" name="Graphic 14">
            <a:extLst>
              <a:ext uri="{FF2B5EF4-FFF2-40B4-BE49-F238E27FC236}">
                <a16:creationId xmlns:a16="http://schemas.microsoft.com/office/drawing/2014/main" id="{E7536121-7CEF-462B-9CC7-8672D3864A47}"/>
              </a:ext>
            </a:extLst>
          </p:cNvPr>
          <p:cNvGrpSpPr/>
          <p:nvPr userDrawn="1"/>
        </p:nvGrpSpPr>
        <p:grpSpPr>
          <a:xfrm>
            <a:off x="6682498" y="1419025"/>
            <a:ext cx="4936383" cy="3882549"/>
            <a:chOff x="2444748" y="555045"/>
            <a:chExt cx="7282048" cy="5727454"/>
          </a:xfrm>
        </p:grpSpPr>
        <p:sp>
          <p:nvSpPr>
            <p:cNvPr id="5" name="Freeform: Shape 4">
              <a:extLst>
                <a:ext uri="{FF2B5EF4-FFF2-40B4-BE49-F238E27FC236}">
                  <a16:creationId xmlns:a16="http://schemas.microsoft.com/office/drawing/2014/main" id="{57EDCB51-C79E-4483-AC7F-FE9911E3B34A}"/>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30DC3899-00AC-47C9-8613-7688FF6D63A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E912EDE-6A0C-4642-9219-92E0E2914E5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07F46C71-5497-4A60-878F-1AC60EF1BAAF}"/>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1B3E439D-4FB0-4BD5-8A4E-CDD0328177F8}"/>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BCD3132E-772B-4565-A449-26068953B1C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9F72F6A-56E6-4DA5-93D5-55A599782A7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BD9FDB8-0DB9-4552-8659-770E37A2725A}"/>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Picture Placeholder 2">
            <a:extLst>
              <a:ext uri="{FF2B5EF4-FFF2-40B4-BE49-F238E27FC236}">
                <a16:creationId xmlns:a16="http://schemas.microsoft.com/office/drawing/2014/main" id="{5B28073D-ED33-4D9D-9F2F-CE07362780DE}"/>
              </a:ext>
            </a:extLst>
          </p:cNvPr>
          <p:cNvSpPr>
            <a:spLocks noGrp="1"/>
          </p:cNvSpPr>
          <p:nvPr>
            <p:ph type="pic" idx="15" hasCustomPrompt="1"/>
          </p:nvPr>
        </p:nvSpPr>
        <p:spPr>
          <a:xfrm>
            <a:off x="6887874" y="1660298"/>
            <a:ext cx="4540883"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9AD9A432-9135-4790-905D-CD48EAD64337}"/>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3E471-D703-4C2B-8B8D-60C0F7BF5E9A}"/>
              </a:ext>
            </a:extLst>
          </p:cNvPr>
          <p:cNvSpPr/>
          <p:nvPr userDrawn="1"/>
        </p:nvSpPr>
        <p:spPr>
          <a:xfrm>
            <a:off x="3066222" y="3939481"/>
            <a:ext cx="4464000" cy="21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3" name="그림 개체 틀 2">
            <a:extLst>
              <a:ext uri="{FF2B5EF4-FFF2-40B4-BE49-F238E27FC236}">
                <a16:creationId xmlns:a16="http://schemas.microsoft.com/office/drawing/2014/main" id="{AE039EAB-B78B-4912-A49E-7799571567D6}"/>
              </a:ext>
            </a:extLst>
          </p:cNvPr>
          <p:cNvSpPr>
            <a:spLocks noGrp="1"/>
          </p:cNvSpPr>
          <p:nvPr>
            <p:ph type="pic" sz="quarter" idx="13" hasCustomPrompt="1"/>
          </p:nvPr>
        </p:nvSpPr>
        <p:spPr>
          <a:xfrm flipH="1">
            <a:off x="7145771" y="3930935"/>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16646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23670 w 3484116"/>
              <a:gd name="connsiteY3" fmla="*/ 696347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2 w 3484116"/>
              <a:gd name="connsiteY1" fmla="*/ 0 h 1385171"/>
              <a:gd name="connsiteX2" fmla="*/ 3484116 w 3484116"/>
              <a:gd name="connsiteY2" fmla="*/ 558228 h 1385171"/>
              <a:gd name="connsiteX3" fmla="*/ 3209623 w 3484116"/>
              <a:gd name="connsiteY3" fmla="*/ 702026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2" y="0"/>
                </a:lnTo>
                <a:cubicBezTo>
                  <a:pt x="3481477" y="140809"/>
                  <a:pt x="3483811" y="417419"/>
                  <a:pt x="3484116" y="558228"/>
                </a:cubicBezTo>
                <a:cubicBezTo>
                  <a:pt x="3241294" y="690823"/>
                  <a:pt x="3392809" y="595682"/>
                  <a:pt x="3209623" y="702026"/>
                </a:cubicBezTo>
                <a:cubicBezTo>
                  <a:pt x="3342466" y="770912"/>
                  <a:pt x="3354142" y="760160"/>
                  <a:pt x="3476995" y="833132"/>
                </a:cubicBezTo>
                <a:cubicBezTo>
                  <a:pt x="3478430" y="947552"/>
                  <a:pt x="3480239" y="853239"/>
                  <a:pt x="3474149" y="1385171"/>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4FC13D15-D52A-4DCC-8836-549E9FB4AFE2}"/>
              </a:ext>
            </a:extLst>
          </p:cNvPr>
          <p:cNvSpPr/>
          <p:nvPr userDrawn="1"/>
        </p:nvSpPr>
        <p:spPr>
          <a:xfrm>
            <a:off x="3066222" y="1815149"/>
            <a:ext cx="4464000" cy="21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5" name="그림 개체 틀 2">
            <a:extLst>
              <a:ext uri="{FF2B5EF4-FFF2-40B4-BE49-F238E27FC236}">
                <a16:creationId xmlns:a16="http://schemas.microsoft.com/office/drawing/2014/main" id="{9B84B1C0-D9EE-424F-B817-6591D75D2AF1}"/>
              </a:ext>
            </a:extLst>
          </p:cNvPr>
          <p:cNvSpPr>
            <a:spLocks noGrp="1"/>
          </p:cNvSpPr>
          <p:nvPr>
            <p:ph type="pic" sz="quarter" idx="12" hasCustomPrompt="1"/>
          </p:nvPr>
        </p:nvSpPr>
        <p:spPr>
          <a:xfrm flipH="1">
            <a:off x="7145771" y="1815149"/>
            <a:ext cx="4320000" cy="2124000"/>
          </a:xfrm>
          <a:custGeom>
            <a:avLst/>
            <a:gdLst>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4149"/>
              <a:gd name="connsiteY0" fmla="*/ 0 h 1385171"/>
              <a:gd name="connsiteX1" fmla="*/ 3474149 w 3474149"/>
              <a:gd name="connsiteY1" fmla="*/ 0 h 1385171"/>
              <a:gd name="connsiteX2" fmla="*/ 3474149 w 3474149"/>
              <a:gd name="connsiteY2" fmla="*/ 1385171 h 1385171"/>
              <a:gd name="connsiteX3" fmla="*/ 0 w 3474149"/>
              <a:gd name="connsiteY3" fmla="*/ 1385171 h 1385171"/>
              <a:gd name="connsiteX4" fmla="*/ 0 w 3474149"/>
              <a:gd name="connsiteY4" fmla="*/ 0 h 1385171"/>
              <a:gd name="connsiteX0" fmla="*/ 0 w 3475063"/>
              <a:gd name="connsiteY0" fmla="*/ 0 h 1385171"/>
              <a:gd name="connsiteX1" fmla="*/ 3474149 w 3475063"/>
              <a:gd name="connsiteY1" fmla="*/ 0 h 1385171"/>
              <a:gd name="connsiteX2" fmla="*/ 3475063 w 3475063"/>
              <a:gd name="connsiteY2" fmla="*/ 422426 h 1385171"/>
              <a:gd name="connsiteX3" fmla="*/ 3474149 w 3475063"/>
              <a:gd name="connsiteY3" fmla="*/ 1385171 h 1385171"/>
              <a:gd name="connsiteX4" fmla="*/ 0 w 3475063"/>
              <a:gd name="connsiteY4" fmla="*/ 1385171 h 1385171"/>
              <a:gd name="connsiteX5" fmla="*/ 0 w 3475063"/>
              <a:gd name="connsiteY5" fmla="*/ 0 h 1385171"/>
              <a:gd name="connsiteX0" fmla="*/ 0 w 3728608"/>
              <a:gd name="connsiteY0" fmla="*/ 0 h 1385171"/>
              <a:gd name="connsiteX1" fmla="*/ 3474149 w 3728608"/>
              <a:gd name="connsiteY1" fmla="*/ 0 h 1385171"/>
              <a:gd name="connsiteX2" fmla="*/ 3475063 w 3728608"/>
              <a:gd name="connsiteY2" fmla="*/ 422426 h 1385171"/>
              <a:gd name="connsiteX3" fmla="*/ 3465538 w 3728608"/>
              <a:gd name="connsiteY3" fmla="*/ 822476 h 1385171"/>
              <a:gd name="connsiteX4" fmla="*/ 3474149 w 3728608"/>
              <a:gd name="connsiteY4" fmla="*/ 1385171 h 1385171"/>
              <a:gd name="connsiteX5" fmla="*/ 0 w 3728608"/>
              <a:gd name="connsiteY5" fmla="*/ 1385171 h 1385171"/>
              <a:gd name="connsiteX6" fmla="*/ 0 w 3728608"/>
              <a:gd name="connsiteY6" fmla="*/ 0 h 1385171"/>
              <a:gd name="connsiteX0" fmla="*/ 0 w 3475615"/>
              <a:gd name="connsiteY0" fmla="*/ 0 h 1385171"/>
              <a:gd name="connsiteX1" fmla="*/ 3474149 w 3475615"/>
              <a:gd name="connsiteY1" fmla="*/ 0 h 1385171"/>
              <a:gd name="connsiteX2" fmla="*/ 3475063 w 3475615"/>
              <a:gd name="connsiteY2" fmla="*/ 422426 h 1385171"/>
              <a:gd name="connsiteX3" fmla="*/ 3465538 w 3475615"/>
              <a:gd name="connsiteY3" fmla="*/ 822476 h 1385171"/>
              <a:gd name="connsiteX4" fmla="*/ 3474149 w 3475615"/>
              <a:gd name="connsiteY4" fmla="*/ 1385171 h 1385171"/>
              <a:gd name="connsiteX5" fmla="*/ 0 w 3475615"/>
              <a:gd name="connsiteY5" fmla="*/ 1385171 h 1385171"/>
              <a:gd name="connsiteX6" fmla="*/ 0 w 3475615"/>
              <a:gd name="connsiteY6" fmla="*/ 0 h 1385171"/>
              <a:gd name="connsiteX0" fmla="*/ 0 w 3475739"/>
              <a:gd name="connsiteY0" fmla="*/ 0 h 1385171"/>
              <a:gd name="connsiteX1" fmla="*/ 3474149 w 3475739"/>
              <a:gd name="connsiteY1" fmla="*/ 0 h 1385171"/>
              <a:gd name="connsiteX2" fmla="*/ 3475063 w 3475739"/>
              <a:gd name="connsiteY2" fmla="*/ 422426 h 1385171"/>
              <a:gd name="connsiteX3" fmla="*/ 3456013 w 3475739"/>
              <a:gd name="connsiteY3" fmla="*/ 698651 h 1385171"/>
              <a:gd name="connsiteX4" fmla="*/ 3465538 w 3475739"/>
              <a:gd name="connsiteY4" fmla="*/ 822476 h 1385171"/>
              <a:gd name="connsiteX5" fmla="*/ 3474149 w 3475739"/>
              <a:gd name="connsiteY5" fmla="*/ 1385171 h 1385171"/>
              <a:gd name="connsiteX6" fmla="*/ 0 w 3475739"/>
              <a:gd name="connsiteY6" fmla="*/ 1385171 h 1385171"/>
              <a:gd name="connsiteX7" fmla="*/ 0 w 3475739"/>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65538 w 3684621"/>
              <a:gd name="connsiteY4" fmla="*/ 822476 h 1385171"/>
              <a:gd name="connsiteX5" fmla="*/ 3474149 w 3684621"/>
              <a:gd name="connsiteY5" fmla="*/ 1385171 h 1385171"/>
              <a:gd name="connsiteX6" fmla="*/ 0 w 3684621"/>
              <a:gd name="connsiteY6" fmla="*/ 1385171 h 1385171"/>
              <a:gd name="connsiteX7" fmla="*/ 0 w 3684621"/>
              <a:gd name="connsiteY7" fmla="*/ 0 h 1385171"/>
              <a:gd name="connsiteX0" fmla="*/ 0 w 3684621"/>
              <a:gd name="connsiteY0" fmla="*/ 0 h 1385171"/>
              <a:gd name="connsiteX1" fmla="*/ 3474149 w 3684621"/>
              <a:gd name="connsiteY1" fmla="*/ 0 h 1385171"/>
              <a:gd name="connsiteX2" fmla="*/ 3475063 w 3684621"/>
              <a:gd name="connsiteY2" fmla="*/ 422426 h 1385171"/>
              <a:gd name="connsiteX3" fmla="*/ 3684613 w 3684621"/>
              <a:gd name="connsiteY3" fmla="*/ 717701 h 1385171"/>
              <a:gd name="connsiteX4" fmla="*/ 3484588 w 3684621"/>
              <a:gd name="connsiteY4" fmla="*/ 946301 h 1385171"/>
              <a:gd name="connsiteX5" fmla="*/ 3474149 w 3684621"/>
              <a:gd name="connsiteY5" fmla="*/ 1385171 h 1385171"/>
              <a:gd name="connsiteX6" fmla="*/ 0 w 3684621"/>
              <a:gd name="connsiteY6" fmla="*/ 1385171 h 1385171"/>
              <a:gd name="connsiteX7" fmla="*/ 0 w 3684621"/>
              <a:gd name="connsiteY7" fmla="*/ 0 h 1385171"/>
              <a:gd name="connsiteX0" fmla="*/ 0 w 3694146"/>
              <a:gd name="connsiteY0" fmla="*/ 0 h 1385171"/>
              <a:gd name="connsiteX1" fmla="*/ 3474149 w 3694146"/>
              <a:gd name="connsiteY1" fmla="*/ 0 h 1385171"/>
              <a:gd name="connsiteX2" fmla="*/ 3475063 w 3694146"/>
              <a:gd name="connsiteY2" fmla="*/ 422426 h 1385171"/>
              <a:gd name="connsiteX3" fmla="*/ 3694138 w 3694146"/>
              <a:gd name="connsiteY3" fmla="*/ 679601 h 1385171"/>
              <a:gd name="connsiteX4" fmla="*/ 3484588 w 3694146"/>
              <a:gd name="connsiteY4" fmla="*/ 946301 h 1385171"/>
              <a:gd name="connsiteX5" fmla="*/ 3474149 w 3694146"/>
              <a:gd name="connsiteY5" fmla="*/ 1385171 h 1385171"/>
              <a:gd name="connsiteX6" fmla="*/ 0 w 3694146"/>
              <a:gd name="connsiteY6" fmla="*/ 1385171 h 1385171"/>
              <a:gd name="connsiteX7" fmla="*/ 0 w 3694146"/>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75063 w 3694138"/>
              <a:gd name="connsiteY2" fmla="*/ 422426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472220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946301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694138"/>
              <a:gd name="connsiteY0" fmla="*/ 0 h 1385171"/>
              <a:gd name="connsiteX1" fmla="*/ 3474149 w 3694138"/>
              <a:gd name="connsiteY1" fmla="*/ 0 h 1385171"/>
              <a:gd name="connsiteX2" fmla="*/ 3484116 w 3694138"/>
              <a:gd name="connsiteY2" fmla="*/ 558228 h 1385171"/>
              <a:gd name="connsiteX3" fmla="*/ 3694138 w 3694138"/>
              <a:gd name="connsiteY3" fmla="*/ 679601 h 1385171"/>
              <a:gd name="connsiteX4" fmla="*/ 3484588 w 3694138"/>
              <a:gd name="connsiteY4" fmla="*/ 833132 h 1385171"/>
              <a:gd name="connsiteX5" fmla="*/ 3474149 w 3694138"/>
              <a:gd name="connsiteY5" fmla="*/ 1385171 h 1385171"/>
              <a:gd name="connsiteX6" fmla="*/ 0 w 3694138"/>
              <a:gd name="connsiteY6" fmla="*/ 1385171 h 1385171"/>
              <a:gd name="connsiteX7" fmla="*/ 0 w 3694138"/>
              <a:gd name="connsiteY7" fmla="*/ 0 h 1385171"/>
              <a:gd name="connsiteX0" fmla="*/ 0 w 3703192"/>
              <a:gd name="connsiteY0" fmla="*/ 0 h 1385171"/>
              <a:gd name="connsiteX1" fmla="*/ 3474149 w 3703192"/>
              <a:gd name="connsiteY1" fmla="*/ 0 h 1385171"/>
              <a:gd name="connsiteX2" fmla="*/ 3484116 w 3703192"/>
              <a:gd name="connsiteY2" fmla="*/ 558228 h 1385171"/>
              <a:gd name="connsiteX3" fmla="*/ 3703192 w 3703192"/>
              <a:gd name="connsiteY3" fmla="*/ 684128 h 1385171"/>
              <a:gd name="connsiteX4" fmla="*/ 3484588 w 3703192"/>
              <a:gd name="connsiteY4" fmla="*/ 833132 h 1385171"/>
              <a:gd name="connsiteX5" fmla="*/ 3474149 w 3703192"/>
              <a:gd name="connsiteY5" fmla="*/ 1385171 h 1385171"/>
              <a:gd name="connsiteX6" fmla="*/ 0 w 3703192"/>
              <a:gd name="connsiteY6" fmla="*/ 1385171 h 1385171"/>
              <a:gd name="connsiteX7" fmla="*/ 0 w 3703192"/>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529685"/>
              <a:gd name="connsiteY0" fmla="*/ 0 h 1385171"/>
              <a:gd name="connsiteX1" fmla="*/ 3474149 w 3529685"/>
              <a:gd name="connsiteY1" fmla="*/ 0 h 1385171"/>
              <a:gd name="connsiteX2" fmla="*/ 3484116 w 3529685"/>
              <a:gd name="connsiteY2" fmla="*/ 558228 h 1385171"/>
              <a:gd name="connsiteX3" fmla="*/ 3244740 w 3529685"/>
              <a:gd name="connsiteY3" fmla="*/ 690668 h 1385171"/>
              <a:gd name="connsiteX4" fmla="*/ 3484588 w 3529685"/>
              <a:gd name="connsiteY4" fmla="*/ 833132 h 1385171"/>
              <a:gd name="connsiteX5" fmla="*/ 3474149 w 3529685"/>
              <a:gd name="connsiteY5" fmla="*/ 1385171 h 1385171"/>
              <a:gd name="connsiteX6" fmla="*/ 0 w 3529685"/>
              <a:gd name="connsiteY6" fmla="*/ 1385171 h 1385171"/>
              <a:gd name="connsiteX7" fmla="*/ 0 w 3529685"/>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809"/>
              <a:gd name="connsiteY0" fmla="*/ 0 h 1385171"/>
              <a:gd name="connsiteX1" fmla="*/ 3474149 w 3484809"/>
              <a:gd name="connsiteY1" fmla="*/ 0 h 1385171"/>
              <a:gd name="connsiteX2" fmla="*/ 3484116 w 3484809"/>
              <a:gd name="connsiteY2" fmla="*/ 558228 h 1385171"/>
              <a:gd name="connsiteX3" fmla="*/ 3244740 w 3484809"/>
              <a:gd name="connsiteY3" fmla="*/ 690668 h 1385171"/>
              <a:gd name="connsiteX4" fmla="*/ 3484588 w 3484809"/>
              <a:gd name="connsiteY4" fmla="*/ 833132 h 1385171"/>
              <a:gd name="connsiteX5" fmla="*/ 3474149 w 3484809"/>
              <a:gd name="connsiteY5" fmla="*/ 1385171 h 1385171"/>
              <a:gd name="connsiteX6" fmla="*/ 0 w 3484809"/>
              <a:gd name="connsiteY6" fmla="*/ 1385171 h 1385171"/>
              <a:gd name="connsiteX7" fmla="*/ 0 w 3484809"/>
              <a:gd name="connsiteY7" fmla="*/ 0 h 1385171"/>
              <a:gd name="connsiteX0" fmla="*/ 0 w 3484116"/>
              <a:gd name="connsiteY0" fmla="*/ 0 h 1385171"/>
              <a:gd name="connsiteX1" fmla="*/ 3474149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85171"/>
              <a:gd name="connsiteX1" fmla="*/ 3481173 w 3484116"/>
              <a:gd name="connsiteY1" fmla="*/ 0 h 1385171"/>
              <a:gd name="connsiteX2" fmla="*/ 3484116 w 3484116"/>
              <a:gd name="connsiteY2" fmla="*/ 558228 h 1385171"/>
              <a:gd name="connsiteX3" fmla="*/ 3244740 w 3484116"/>
              <a:gd name="connsiteY3" fmla="*/ 690668 h 1385171"/>
              <a:gd name="connsiteX4" fmla="*/ 3476995 w 3484116"/>
              <a:gd name="connsiteY4" fmla="*/ 833132 h 1385171"/>
              <a:gd name="connsiteX5" fmla="*/ 3474149 w 3484116"/>
              <a:gd name="connsiteY5" fmla="*/ 1385171 h 1385171"/>
              <a:gd name="connsiteX6" fmla="*/ 0 w 3484116"/>
              <a:gd name="connsiteY6" fmla="*/ 1385171 h 1385171"/>
              <a:gd name="connsiteX7" fmla="*/ 0 w 3484116"/>
              <a:gd name="connsiteY7" fmla="*/ 0 h 1385171"/>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396890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67126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44740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74149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3132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6530"/>
              <a:gd name="connsiteX1" fmla="*/ 3481173 w 3484116"/>
              <a:gd name="connsiteY1" fmla="*/ 0 h 1396530"/>
              <a:gd name="connsiteX2" fmla="*/ 3484116 w 3484116"/>
              <a:gd name="connsiteY2" fmla="*/ 558228 h 1396530"/>
              <a:gd name="connsiteX3" fmla="*/ 3223669 w 3484116"/>
              <a:gd name="connsiteY3" fmla="*/ 690668 h 1396530"/>
              <a:gd name="connsiteX4" fmla="*/ 3476995 w 3484116"/>
              <a:gd name="connsiteY4" fmla="*/ 838811 h 1396530"/>
              <a:gd name="connsiteX5" fmla="*/ 3481172 w 3484116"/>
              <a:gd name="connsiteY5" fmla="*/ 1396530 h 1396530"/>
              <a:gd name="connsiteX6" fmla="*/ 0 w 3484116"/>
              <a:gd name="connsiteY6" fmla="*/ 1385171 h 1396530"/>
              <a:gd name="connsiteX7" fmla="*/ 0 w 3484116"/>
              <a:gd name="connsiteY7" fmla="*/ 0 h 1396530"/>
              <a:gd name="connsiteX0" fmla="*/ 0 w 3484116"/>
              <a:gd name="connsiteY0" fmla="*/ 0 h 1390850"/>
              <a:gd name="connsiteX1" fmla="*/ 3481173 w 3484116"/>
              <a:gd name="connsiteY1" fmla="*/ 0 h 1390850"/>
              <a:gd name="connsiteX2" fmla="*/ 3484116 w 3484116"/>
              <a:gd name="connsiteY2" fmla="*/ 558228 h 1390850"/>
              <a:gd name="connsiteX3" fmla="*/ 3223669 w 3484116"/>
              <a:gd name="connsiteY3" fmla="*/ 690668 h 1390850"/>
              <a:gd name="connsiteX4" fmla="*/ 3476995 w 3484116"/>
              <a:gd name="connsiteY4" fmla="*/ 838811 h 1390850"/>
              <a:gd name="connsiteX5" fmla="*/ 3481172 w 3484116"/>
              <a:gd name="connsiteY5" fmla="*/ 1390850 h 1390850"/>
              <a:gd name="connsiteX6" fmla="*/ 0 w 3484116"/>
              <a:gd name="connsiteY6" fmla="*/ 1385171 h 1390850"/>
              <a:gd name="connsiteX7" fmla="*/ 0 w 3484116"/>
              <a:gd name="connsiteY7" fmla="*/ 0 h 1390850"/>
              <a:gd name="connsiteX0" fmla="*/ 0 w 3484116"/>
              <a:gd name="connsiteY0" fmla="*/ 0 h 1385171"/>
              <a:gd name="connsiteX1" fmla="*/ 3481173 w 3484116"/>
              <a:gd name="connsiteY1" fmla="*/ 0 h 1385171"/>
              <a:gd name="connsiteX2" fmla="*/ 3484116 w 3484116"/>
              <a:gd name="connsiteY2" fmla="*/ 558228 h 1385171"/>
              <a:gd name="connsiteX3" fmla="*/ 3223669 w 3484116"/>
              <a:gd name="connsiteY3" fmla="*/ 690668 h 1385171"/>
              <a:gd name="connsiteX4" fmla="*/ 3476995 w 3484116"/>
              <a:gd name="connsiteY4" fmla="*/ 838811 h 1385171"/>
              <a:gd name="connsiteX5" fmla="*/ 3481172 w 3484116"/>
              <a:gd name="connsiteY5" fmla="*/ 1385170 h 1385171"/>
              <a:gd name="connsiteX6" fmla="*/ 0 w 3484116"/>
              <a:gd name="connsiteY6" fmla="*/ 1385171 h 1385171"/>
              <a:gd name="connsiteX7" fmla="*/ 0 w 3484116"/>
              <a:gd name="connsiteY7" fmla="*/ 0 h 138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4116" h="1385171">
                <a:moveTo>
                  <a:pt x="0" y="0"/>
                </a:moveTo>
                <a:lnTo>
                  <a:pt x="3481173" y="0"/>
                </a:lnTo>
                <a:cubicBezTo>
                  <a:pt x="3481478" y="140809"/>
                  <a:pt x="3483811" y="417419"/>
                  <a:pt x="3484116" y="558228"/>
                </a:cubicBezTo>
                <a:cubicBezTo>
                  <a:pt x="3241294" y="690823"/>
                  <a:pt x="3463042" y="555927"/>
                  <a:pt x="3223669" y="690668"/>
                </a:cubicBezTo>
                <a:cubicBezTo>
                  <a:pt x="3461864" y="833385"/>
                  <a:pt x="3241765" y="697687"/>
                  <a:pt x="3476995" y="838811"/>
                </a:cubicBezTo>
                <a:cubicBezTo>
                  <a:pt x="3478430" y="953231"/>
                  <a:pt x="3487262" y="853238"/>
                  <a:pt x="3481172" y="1385170"/>
                </a:cubicBezTo>
                <a:lnTo>
                  <a:pt x="0" y="1385171"/>
                </a:lnTo>
                <a:lnTo>
                  <a:pt x="0" y="0"/>
                </a:lnTo>
                <a:close/>
              </a:path>
            </a:pathLst>
          </a:cu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43B49957-DF32-4E4B-9822-B38CE45860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6AFC8E2B-3DB4-4AF6-953A-C33362BE5CC9}"/>
              </a:ext>
            </a:extLst>
          </p:cNvPr>
          <p:cNvGrpSpPr/>
          <p:nvPr userDrawn="1"/>
        </p:nvGrpSpPr>
        <p:grpSpPr>
          <a:xfrm>
            <a:off x="729449" y="1780758"/>
            <a:ext cx="2449180" cy="4305530"/>
            <a:chOff x="445712" y="1449040"/>
            <a:chExt cx="2113018" cy="3924176"/>
          </a:xfrm>
        </p:grpSpPr>
        <p:sp>
          <p:nvSpPr>
            <p:cNvPr id="3" name="Rounded Rectangle 4">
              <a:extLst>
                <a:ext uri="{FF2B5EF4-FFF2-40B4-BE49-F238E27FC236}">
                  <a16:creationId xmlns:a16="http://schemas.microsoft.com/office/drawing/2014/main" id="{7A4DDBEC-A6AA-4FAE-939C-E51F0753BB3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5">
              <a:extLst>
                <a:ext uri="{FF2B5EF4-FFF2-40B4-BE49-F238E27FC236}">
                  <a16:creationId xmlns:a16="http://schemas.microsoft.com/office/drawing/2014/main" id="{F405B79D-D36E-42E0-B1E4-02A7AD9C7BE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D4EBD95C-281A-45E3-A0A3-4157F1194F9D}"/>
                </a:ext>
              </a:extLst>
            </p:cNvPr>
            <p:cNvGrpSpPr/>
            <p:nvPr userDrawn="1"/>
          </p:nvGrpSpPr>
          <p:grpSpPr>
            <a:xfrm>
              <a:off x="1407705" y="5045834"/>
              <a:ext cx="211967" cy="211967"/>
              <a:chOff x="1549420" y="5712364"/>
              <a:chExt cx="312583" cy="312583"/>
            </a:xfrm>
          </p:grpSpPr>
          <p:sp>
            <p:nvSpPr>
              <p:cNvPr id="6" name="Oval 7">
                <a:extLst>
                  <a:ext uri="{FF2B5EF4-FFF2-40B4-BE49-F238E27FC236}">
                    <a16:creationId xmlns:a16="http://schemas.microsoft.com/office/drawing/2014/main" id="{36DEDE59-F2FA-467D-8AB9-83B595D753E8}"/>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8">
                <a:extLst>
                  <a:ext uri="{FF2B5EF4-FFF2-40B4-BE49-F238E27FC236}">
                    <a16:creationId xmlns:a16="http://schemas.microsoft.com/office/drawing/2014/main" id="{F591F9C8-76E3-4024-AFE8-335C2C7EB21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a:extLst>
              <a:ext uri="{FF2B5EF4-FFF2-40B4-BE49-F238E27FC236}">
                <a16:creationId xmlns:a16="http://schemas.microsoft.com/office/drawing/2014/main" id="{80EABF78-93EB-4570-BB19-5F5295FD48FB}"/>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65B89BB1-85FB-4C6F-A2B2-3F30C3A5B9C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0C343531-C33C-4C25-92D2-37F38D8E1435}"/>
              </a:ext>
            </a:extLst>
          </p:cNvPr>
          <p:cNvSpPr>
            <a:spLocks noGrp="1"/>
          </p:cNvSpPr>
          <p:nvPr>
            <p:ph type="pic" sz="quarter" idx="11" hasCustomPrompt="1"/>
          </p:nvPr>
        </p:nvSpPr>
        <p:spPr>
          <a:xfrm>
            <a:off x="90313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Rectangle 4">
            <a:extLst>
              <a:ext uri="{FF2B5EF4-FFF2-40B4-BE49-F238E27FC236}">
                <a16:creationId xmlns:a16="http://schemas.microsoft.com/office/drawing/2014/main" id="{C83EB247-24FE-43DB-876D-46FBE118966B}"/>
              </a:ext>
            </a:extLst>
          </p:cNvPr>
          <p:cNvSpPr/>
          <p:nvPr userDrawn="1"/>
        </p:nvSpPr>
        <p:spPr>
          <a:xfrm>
            <a:off x="2622935" y="2468896"/>
            <a:ext cx="1728000" cy="2208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6" name="그림 개체 틀 2">
            <a:extLst>
              <a:ext uri="{FF2B5EF4-FFF2-40B4-BE49-F238E27FC236}">
                <a16:creationId xmlns:a16="http://schemas.microsoft.com/office/drawing/2014/main" id="{C683DC15-5527-4F50-A643-AF008C41805E}"/>
              </a:ext>
            </a:extLst>
          </p:cNvPr>
          <p:cNvSpPr>
            <a:spLocks noGrp="1"/>
          </p:cNvSpPr>
          <p:nvPr>
            <p:ph type="pic" sz="quarter" idx="47" hasCustomPrompt="1"/>
          </p:nvPr>
        </p:nvSpPr>
        <p:spPr>
          <a:xfrm>
            <a:off x="4362193"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6">
            <a:extLst>
              <a:ext uri="{FF2B5EF4-FFF2-40B4-BE49-F238E27FC236}">
                <a16:creationId xmlns:a16="http://schemas.microsoft.com/office/drawing/2014/main" id="{53A10AE7-835F-4269-A407-A66B752CE321}"/>
              </a:ext>
            </a:extLst>
          </p:cNvPr>
          <p:cNvSpPr/>
          <p:nvPr userDrawn="1"/>
        </p:nvSpPr>
        <p:spPr>
          <a:xfrm>
            <a:off x="6091723" y="2468896"/>
            <a:ext cx="1728000" cy="22082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8" name="그림 개체 틀 2">
            <a:extLst>
              <a:ext uri="{FF2B5EF4-FFF2-40B4-BE49-F238E27FC236}">
                <a16:creationId xmlns:a16="http://schemas.microsoft.com/office/drawing/2014/main" id="{4EF1627A-720E-4173-B3EC-9C778F349ABB}"/>
              </a:ext>
            </a:extLst>
          </p:cNvPr>
          <p:cNvSpPr>
            <a:spLocks noGrp="1"/>
          </p:cNvSpPr>
          <p:nvPr>
            <p:ph type="pic" sz="quarter" idx="50" hasCustomPrompt="1"/>
          </p:nvPr>
        </p:nvSpPr>
        <p:spPr>
          <a:xfrm>
            <a:off x="7812544" y="2473708"/>
            <a:ext cx="1728000" cy="2198621"/>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9" name="Rectangle 8">
            <a:extLst>
              <a:ext uri="{FF2B5EF4-FFF2-40B4-BE49-F238E27FC236}">
                <a16:creationId xmlns:a16="http://schemas.microsoft.com/office/drawing/2014/main" id="{493DA0D7-2EC3-4A44-971B-0235F439E141}"/>
              </a:ext>
            </a:extLst>
          </p:cNvPr>
          <p:cNvSpPr/>
          <p:nvPr userDrawn="1"/>
        </p:nvSpPr>
        <p:spPr>
          <a:xfrm>
            <a:off x="9542072" y="2468896"/>
            <a:ext cx="1728000" cy="22082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715130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91" r:id="rId7"/>
    <p:sldLayoutId id="2147483680" r:id="rId8"/>
    <p:sldLayoutId id="2147483681" r:id="rId9"/>
    <p:sldLayoutId id="2147483682" r:id="rId10"/>
    <p:sldLayoutId id="2147483683" r:id="rId11"/>
    <p:sldLayoutId id="2147483684" r:id="rId12"/>
    <p:sldLayoutId id="2147483686" r:id="rId13"/>
    <p:sldLayoutId id="2147483689"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jf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jf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79E4ECB2-1E36-455E-BFF4-80D8FB60F4BE}"/>
              </a:ext>
            </a:extLst>
          </p:cNvPr>
          <p:cNvGrpSpPr/>
          <p:nvPr/>
        </p:nvGrpSpPr>
        <p:grpSpPr>
          <a:xfrm>
            <a:off x="9423207" y="3983156"/>
            <a:ext cx="2119814" cy="1895900"/>
            <a:chOff x="9423207" y="3983156"/>
            <a:chExt cx="2119814" cy="1895900"/>
          </a:xfrm>
        </p:grpSpPr>
        <p:sp>
          <p:nvSpPr>
            <p:cNvPr id="13" name="Freeform: Shape 12">
              <a:extLst>
                <a:ext uri="{FF2B5EF4-FFF2-40B4-BE49-F238E27FC236}">
                  <a16:creationId xmlns:a16="http://schemas.microsoft.com/office/drawing/2014/main" id="{1293F13B-6746-4E10-A271-65682EC68F1E}"/>
                </a:ext>
              </a:extLst>
            </p:cNvPr>
            <p:cNvSpPr>
              <a:spLocks/>
            </p:cNvSpPr>
            <p:nvPr/>
          </p:nvSpPr>
          <p:spPr>
            <a:xfrm rot="18902941">
              <a:off x="9423207" y="4277920"/>
              <a:ext cx="2119814" cy="1396196"/>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4E0601C-0663-4A3A-8464-CD901D5E5989}"/>
                </a:ext>
              </a:extLst>
            </p:cNvPr>
            <p:cNvSpPr/>
            <p:nvPr/>
          </p:nvSpPr>
          <p:spPr>
            <a:xfrm rot="18902941">
              <a:off x="9431062" y="4290263"/>
              <a:ext cx="2101836" cy="1370763"/>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7C31E67-764B-4479-9864-D4CE85FD0741}"/>
                </a:ext>
              </a:extLst>
            </p:cNvPr>
            <p:cNvSpPr/>
            <p:nvPr/>
          </p:nvSpPr>
          <p:spPr>
            <a:xfrm rot="18902941">
              <a:off x="9510609" y="4379560"/>
              <a:ext cx="1919067" cy="1172764"/>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4"/>
            </a:solidFill>
            <a:ln w="9525" cap="flat">
              <a:noFill/>
              <a:prstDash val="solid"/>
              <a:miter/>
            </a:ln>
          </p:spPr>
          <p:txBody>
            <a:bodyPr rtlCol="0" anchor="ctr"/>
            <a:lstStyle/>
            <a:p>
              <a:endParaRPr lang="en-US" dirty="0"/>
            </a:p>
          </p:txBody>
        </p:sp>
        <p:sp>
          <p:nvSpPr>
            <p:cNvPr id="16" name="Freeform 18">
              <a:extLst>
                <a:ext uri="{FF2B5EF4-FFF2-40B4-BE49-F238E27FC236}">
                  <a16:creationId xmlns:a16="http://schemas.microsoft.com/office/drawing/2014/main" id="{171632B6-764F-4206-B811-E92984842481}"/>
                </a:ext>
              </a:extLst>
            </p:cNvPr>
            <p:cNvSpPr>
              <a:spLocks/>
            </p:cNvSpPr>
            <p:nvPr/>
          </p:nvSpPr>
          <p:spPr bwMode="auto">
            <a:xfrm rot="18902941">
              <a:off x="9922753" y="4999678"/>
              <a:ext cx="239076" cy="879378"/>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63" name="Group 62">
              <a:extLst>
                <a:ext uri="{FF2B5EF4-FFF2-40B4-BE49-F238E27FC236}">
                  <a16:creationId xmlns:a16="http://schemas.microsoft.com/office/drawing/2014/main" id="{1B6FBC17-0185-404C-9B65-2C8AD40208B2}"/>
                </a:ext>
              </a:extLst>
            </p:cNvPr>
            <p:cNvGrpSpPr/>
            <p:nvPr/>
          </p:nvGrpSpPr>
          <p:grpSpPr>
            <a:xfrm rot="18900000">
              <a:off x="10066374" y="4360768"/>
              <a:ext cx="1196173" cy="911419"/>
              <a:chOff x="11413389" y="3573459"/>
              <a:chExt cx="1196173" cy="911419"/>
            </a:xfrm>
          </p:grpSpPr>
          <p:sp>
            <p:nvSpPr>
              <p:cNvPr id="24" name="Rectangle 23">
                <a:extLst>
                  <a:ext uri="{FF2B5EF4-FFF2-40B4-BE49-F238E27FC236}">
                    <a16:creationId xmlns:a16="http://schemas.microsoft.com/office/drawing/2014/main" id="{90662890-1C62-4986-BFD0-5E1722C2D88D}"/>
                  </a:ext>
                </a:extLst>
              </p:cNvPr>
              <p:cNvSpPr/>
              <p:nvPr/>
            </p:nvSpPr>
            <p:spPr>
              <a:xfrm>
                <a:off x="11413389" y="3573459"/>
                <a:ext cx="1196173" cy="13803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E3ED7D2-451F-48F3-B292-2F3888C2D83F}"/>
                  </a:ext>
                </a:extLst>
              </p:cNvPr>
              <p:cNvSpPr/>
              <p:nvPr/>
            </p:nvSpPr>
            <p:spPr>
              <a:xfrm>
                <a:off x="11422238" y="3822358"/>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Freeform: Shape 127">
                <a:extLst>
                  <a:ext uri="{FF2B5EF4-FFF2-40B4-BE49-F238E27FC236}">
                    <a16:creationId xmlns:a16="http://schemas.microsoft.com/office/drawing/2014/main" id="{0E37A695-BB7E-4372-912A-7B0F287AF2F0}"/>
                  </a:ext>
                </a:extLst>
              </p:cNvPr>
              <p:cNvSpPr/>
              <p:nvPr/>
            </p:nvSpPr>
            <p:spPr>
              <a:xfrm>
                <a:off x="11473996" y="3874089"/>
                <a:ext cx="451750" cy="301194"/>
              </a:xfrm>
              <a:custGeom>
                <a:avLst/>
                <a:gdLst>
                  <a:gd name="connsiteX0" fmla="*/ 146903 w 451750"/>
                  <a:gd name="connsiteY0" fmla="*/ 254995 h 301194"/>
                  <a:gd name="connsiteX1" fmla="*/ 442184 w 451750"/>
                  <a:gd name="connsiteY1" fmla="*/ 254995 h 301194"/>
                  <a:gd name="connsiteX2" fmla="*/ 451747 w 451750"/>
                  <a:gd name="connsiteY2" fmla="*/ 264558 h 301194"/>
                  <a:gd name="connsiteX3" fmla="*/ 451747 w 451750"/>
                  <a:gd name="connsiteY3" fmla="*/ 291631 h 301194"/>
                  <a:gd name="connsiteX4" fmla="*/ 442184 w 451750"/>
                  <a:gd name="connsiteY4" fmla="*/ 301194 h 301194"/>
                  <a:gd name="connsiteX5" fmla="*/ 146903 w 451750"/>
                  <a:gd name="connsiteY5" fmla="*/ 301194 h 301194"/>
                  <a:gd name="connsiteX6" fmla="*/ 137340 w 451750"/>
                  <a:gd name="connsiteY6" fmla="*/ 291631 h 301194"/>
                  <a:gd name="connsiteX7" fmla="*/ 137340 w 451750"/>
                  <a:gd name="connsiteY7" fmla="*/ 264558 h 301194"/>
                  <a:gd name="connsiteX8" fmla="*/ 146903 w 451750"/>
                  <a:gd name="connsiteY8" fmla="*/ 254995 h 301194"/>
                  <a:gd name="connsiteX9" fmla="*/ 9563 w 451750"/>
                  <a:gd name="connsiteY9" fmla="*/ 254995 h 301194"/>
                  <a:gd name="connsiteX10" fmla="*/ 83300 w 451750"/>
                  <a:gd name="connsiteY10" fmla="*/ 254995 h 301194"/>
                  <a:gd name="connsiteX11" fmla="*/ 92863 w 451750"/>
                  <a:gd name="connsiteY11" fmla="*/ 264558 h 301194"/>
                  <a:gd name="connsiteX12" fmla="*/ 92863 w 451750"/>
                  <a:gd name="connsiteY12" fmla="*/ 291631 h 301194"/>
                  <a:gd name="connsiteX13" fmla="*/ 83300 w 451750"/>
                  <a:gd name="connsiteY13" fmla="*/ 301194 h 301194"/>
                  <a:gd name="connsiteX14" fmla="*/ 9563 w 451750"/>
                  <a:gd name="connsiteY14" fmla="*/ 301194 h 301194"/>
                  <a:gd name="connsiteX15" fmla="*/ 0 w 451750"/>
                  <a:gd name="connsiteY15" fmla="*/ 291631 h 301194"/>
                  <a:gd name="connsiteX16" fmla="*/ 0 w 451750"/>
                  <a:gd name="connsiteY16" fmla="*/ 264558 h 301194"/>
                  <a:gd name="connsiteX17" fmla="*/ 9563 w 451750"/>
                  <a:gd name="connsiteY17" fmla="*/ 254995 h 301194"/>
                  <a:gd name="connsiteX18" fmla="*/ 146904 w 451750"/>
                  <a:gd name="connsiteY18" fmla="*/ 169997 h 301194"/>
                  <a:gd name="connsiteX19" fmla="*/ 442185 w 451750"/>
                  <a:gd name="connsiteY19" fmla="*/ 169997 h 301194"/>
                  <a:gd name="connsiteX20" fmla="*/ 451748 w 451750"/>
                  <a:gd name="connsiteY20" fmla="*/ 179560 h 301194"/>
                  <a:gd name="connsiteX21" fmla="*/ 451748 w 451750"/>
                  <a:gd name="connsiteY21" fmla="*/ 206633 h 301194"/>
                  <a:gd name="connsiteX22" fmla="*/ 442185 w 451750"/>
                  <a:gd name="connsiteY22" fmla="*/ 216196 h 301194"/>
                  <a:gd name="connsiteX23" fmla="*/ 146904 w 451750"/>
                  <a:gd name="connsiteY23" fmla="*/ 216196 h 301194"/>
                  <a:gd name="connsiteX24" fmla="*/ 137341 w 451750"/>
                  <a:gd name="connsiteY24" fmla="*/ 206633 h 301194"/>
                  <a:gd name="connsiteX25" fmla="*/ 137341 w 451750"/>
                  <a:gd name="connsiteY25" fmla="*/ 179560 h 301194"/>
                  <a:gd name="connsiteX26" fmla="*/ 146904 w 451750"/>
                  <a:gd name="connsiteY26" fmla="*/ 169997 h 301194"/>
                  <a:gd name="connsiteX27" fmla="*/ 9563 w 451750"/>
                  <a:gd name="connsiteY27" fmla="*/ 169997 h 301194"/>
                  <a:gd name="connsiteX28" fmla="*/ 83300 w 451750"/>
                  <a:gd name="connsiteY28" fmla="*/ 169997 h 301194"/>
                  <a:gd name="connsiteX29" fmla="*/ 92863 w 451750"/>
                  <a:gd name="connsiteY29" fmla="*/ 179560 h 301194"/>
                  <a:gd name="connsiteX30" fmla="*/ 92863 w 451750"/>
                  <a:gd name="connsiteY30" fmla="*/ 206633 h 301194"/>
                  <a:gd name="connsiteX31" fmla="*/ 83300 w 451750"/>
                  <a:gd name="connsiteY31" fmla="*/ 216196 h 301194"/>
                  <a:gd name="connsiteX32" fmla="*/ 9563 w 451750"/>
                  <a:gd name="connsiteY32" fmla="*/ 216196 h 301194"/>
                  <a:gd name="connsiteX33" fmla="*/ 0 w 451750"/>
                  <a:gd name="connsiteY33" fmla="*/ 206633 h 301194"/>
                  <a:gd name="connsiteX34" fmla="*/ 0 w 451750"/>
                  <a:gd name="connsiteY34" fmla="*/ 179560 h 301194"/>
                  <a:gd name="connsiteX35" fmla="*/ 9563 w 451750"/>
                  <a:gd name="connsiteY35" fmla="*/ 169997 h 301194"/>
                  <a:gd name="connsiteX36" fmla="*/ 146903 w 451750"/>
                  <a:gd name="connsiteY36" fmla="*/ 84998 h 301194"/>
                  <a:gd name="connsiteX37" fmla="*/ 442184 w 451750"/>
                  <a:gd name="connsiteY37" fmla="*/ 84998 h 301194"/>
                  <a:gd name="connsiteX38" fmla="*/ 451747 w 451750"/>
                  <a:gd name="connsiteY38" fmla="*/ 94561 h 301194"/>
                  <a:gd name="connsiteX39" fmla="*/ 451747 w 451750"/>
                  <a:gd name="connsiteY39" fmla="*/ 121634 h 301194"/>
                  <a:gd name="connsiteX40" fmla="*/ 442184 w 451750"/>
                  <a:gd name="connsiteY40" fmla="*/ 131197 h 301194"/>
                  <a:gd name="connsiteX41" fmla="*/ 146903 w 451750"/>
                  <a:gd name="connsiteY41" fmla="*/ 131197 h 301194"/>
                  <a:gd name="connsiteX42" fmla="*/ 137340 w 451750"/>
                  <a:gd name="connsiteY42" fmla="*/ 121634 h 301194"/>
                  <a:gd name="connsiteX43" fmla="*/ 137340 w 451750"/>
                  <a:gd name="connsiteY43" fmla="*/ 94561 h 301194"/>
                  <a:gd name="connsiteX44" fmla="*/ 146903 w 451750"/>
                  <a:gd name="connsiteY44" fmla="*/ 84998 h 301194"/>
                  <a:gd name="connsiteX45" fmla="*/ 9563 w 451750"/>
                  <a:gd name="connsiteY45" fmla="*/ 84998 h 301194"/>
                  <a:gd name="connsiteX46" fmla="*/ 83300 w 451750"/>
                  <a:gd name="connsiteY46" fmla="*/ 84998 h 301194"/>
                  <a:gd name="connsiteX47" fmla="*/ 92863 w 451750"/>
                  <a:gd name="connsiteY47" fmla="*/ 94561 h 301194"/>
                  <a:gd name="connsiteX48" fmla="*/ 92863 w 451750"/>
                  <a:gd name="connsiteY48" fmla="*/ 121634 h 301194"/>
                  <a:gd name="connsiteX49" fmla="*/ 83300 w 451750"/>
                  <a:gd name="connsiteY49" fmla="*/ 131197 h 301194"/>
                  <a:gd name="connsiteX50" fmla="*/ 9563 w 451750"/>
                  <a:gd name="connsiteY50" fmla="*/ 131197 h 301194"/>
                  <a:gd name="connsiteX51" fmla="*/ 0 w 451750"/>
                  <a:gd name="connsiteY51" fmla="*/ 121634 h 301194"/>
                  <a:gd name="connsiteX52" fmla="*/ 0 w 451750"/>
                  <a:gd name="connsiteY52" fmla="*/ 94561 h 301194"/>
                  <a:gd name="connsiteX53" fmla="*/ 9563 w 451750"/>
                  <a:gd name="connsiteY53" fmla="*/ 84998 h 301194"/>
                  <a:gd name="connsiteX54" fmla="*/ 9564 w 451750"/>
                  <a:gd name="connsiteY54" fmla="*/ 1 h 301194"/>
                  <a:gd name="connsiteX55" fmla="*/ 83301 w 451750"/>
                  <a:gd name="connsiteY55" fmla="*/ 1 h 301194"/>
                  <a:gd name="connsiteX56" fmla="*/ 92864 w 451750"/>
                  <a:gd name="connsiteY56" fmla="*/ 9564 h 301194"/>
                  <a:gd name="connsiteX57" fmla="*/ 92864 w 451750"/>
                  <a:gd name="connsiteY57" fmla="*/ 36637 h 301194"/>
                  <a:gd name="connsiteX58" fmla="*/ 83301 w 451750"/>
                  <a:gd name="connsiteY58" fmla="*/ 46200 h 301194"/>
                  <a:gd name="connsiteX59" fmla="*/ 9564 w 451750"/>
                  <a:gd name="connsiteY59" fmla="*/ 46200 h 301194"/>
                  <a:gd name="connsiteX60" fmla="*/ 1 w 451750"/>
                  <a:gd name="connsiteY60" fmla="*/ 36637 h 301194"/>
                  <a:gd name="connsiteX61" fmla="*/ 1 w 451750"/>
                  <a:gd name="connsiteY61" fmla="*/ 9564 h 301194"/>
                  <a:gd name="connsiteX62" fmla="*/ 9564 w 451750"/>
                  <a:gd name="connsiteY62" fmla="*/ 1 h 301194"/>
                  <a:gd name="connsiteX63" fmla="*/ 146906 w 451750"/>
                  <a:gd name="connsiteY63" fmla="*/ 0 h 301194"/>
                  <a:gd name="connsiteX64" fmla="*/ 442187 w 451750"/>
                  <a:gd name="connsiteY64" fmla="*/ 0 h 301194"/>
                  <a:gd name="connsiteX65" fmla="*/ 451750 w 451750"/>
                  <a:gd name="connsiteY65" fmla="*/ 9563 h 301194"/>
                  <a:gd name="connsiteX66" fmla="*/ 451750 w 451750"/>
                  <a:gd name="connsiteY66" fmla="*/ 36636 h 301194"/>
                  <a:gd name="connsiteX67" fmla="*/ 442187 w 451750"/>
                  <a:gd name="connsiteY67" fmla="*/ 46199 h 301194"/>
                  <a:gd name="connsiteX68" fmla="*/ 146906 w 451750"/>
                  <a:gd name="connsiteY68" fmla="*/ 46199 h 301194"/>
                  <a:gd name="connsiteX69" fmla="*/ 137343 w 451750"/>
                  <a:gd name="connsiteY69" fmla="*/ 36636 h 301194"/>
                  <a:gd name="connsiteX70" fmla="*/ 137343 w 451750"/>
                  <a:gd name="connsiteY70" fmla="*/ 9563 h 301194"/>
                  <a:gd name="connsiteX71" fmla="*/ 146906 w 451750"/>
                  <a:gd name="connsiteY71" fmla="*/ 0 h 30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1750" h="301194">
                    <a:moveTo>
                      <a:pt x="146903" y="254995"/>
                    </a:moveTo>
                    <a:lnTo>
                      <a:pt x="442184" y="254995"/>
                    </a:lnTo>
                    <a:cubicBezTo>
                      <a:pt x="447465" y="254995"/>
                      <a:pt x="451747" y="259277"/>
                      <a:pt x="451747" y="264558"/>
                    </a:cubicBezTo>
                    <a:lnTo>
                      <a:pt x="451747" y="291631"/>
                    </a:lnTo>
                    <a:cubicBezTo>
                      <a:pt x="451747" y="296912"/>
                      <a:pt x="447465" y="301194"/>
                      <a:pt x="442184" y="301194"/>
                    </a:cubicBezTo>
                    <a:lnTo>
                      <a:pt x="146903" y="301194"/>
                    </a:lnTo>
                    <a:cubicBezTo>
                      <a:pt x="141622" y="301194"/>
                      <a:pt x="137340" y="296912"/>
                      <a:pt x="137340" y="291631"/>
                    </a:cubicBezTo>
                    <a:lnTo>
                      <a:pt x="137340" y="264558"/>
                    </a:lnTo>
                    <a:cubicBezTo>
                      <a:pt x="137340" y="259277"/>
                      <a:pt x="141622" y="254995"/>
                      <a:pt x="146903" y="254995"/>
                    </a:cubicBezTo>
                    <a:close/>
                    <a:moveTo>
                      <a:pt x="9563" y="254995"/>
                    </a:moveTo>
                    <a:lnTo>
                      <a:pt x="83300" y="254995"/>
                    </a:lnTo>
                    <a:cubicBezTo>
                      <a:pt x="88581" y="254995"/>
                      <a:pt x="92863" y="259277"/>
                      <a:pt x="92863" y="264558"/>
                    </a:cubicBezTo>
                    <a:lnTo>
                      <a:pt x="92863" y="291631"/>
                    </a:lnTo>
                    <a:cubicBezTo>
                      <a:pt x="92863" y="296912"/>
                      <a:pt x="88581" y="301194"/>
                      <a:pt x="83300" y="301194"/>
                    </a:cubicBezTo>
                    <a:lnTo>
                      <a:pt x="9563" y="301194"/>
                    </a:lnTo>
                    <a:cubicBezTo>
                      <a:pt x="4282" y="301194"/>
                      <a:pt x="0" y="296912"/>
                      <a:pt x="0" y="291631"/>
                    </a:cubicBezTo>
                    <a:lnTo>
                      <a:pt x="0" y="264558"/>
                    </a:lnTo>
                    <a:cubicBezTo>
                      <a:pt x="0" y="259277"/>
                      <a:pt x="4282" y="254995"/>
                      <a:pt x="9563" y="254995"/>
                    </a:cubicBezTo>
                    <a:close/>
                    <a:moveTo>
                      <a:pt x="146904" y="169997"/>
                    </a:moveTo>
                    <a:lnTo>
                      <a:pt x="442185" y="169997"/>
                    </a:lnTo>
                    <a:cubicBezTo>
                      <a:pt x="447466" y="169997"/>
                      <a:pt x="451748" y="174279"/>
                      <a:pt x="451748" y="179560"/>
                    </a:cubicBezTo>
                    <a:lnTo>
                      <a:pt x="451748" y="206633"/>
                    </a:lnTo>
                    <a:cubicBezTo>
                      <a:pt x="451748" y="211914"/>
                      <a:pt x="447466" y="216196"/>
                      <a:pt x="442185" y="216196"/>
                    </a:cubicBezTo>
                    <a:lnTo>
                      <a:pt x="146904" y="216196"/>
                    </a:lnTo>
                    <a:cubicBezTo>
                      <a:pt x="141623" y="216196"/>
                      <a:pt x="137341" y="211914"/>
                      <a:pt x="137341" y="206633"/>
                    </a:cubicBezTo>
                    <a:lnTo>
                      <a:pt x="137341" y="179560"/>
                    </a:lnTo>
                    <a:cubicBezTo>
                      <a:pt x="137341" y="174279"/>
                      <a:pt x="141623" y="169997"/>
                      <a:pt x="146904" y="169997"/>
                    </a:cubicBezTo>
                    <a:close/>
                    <a:moveTo>
                      <a:pt x="9563" y="169997"/>
                    </a:moveTo>
                    <a:lnTo>
                      <a:pt x="83300" y="169997"/>
                    </a:lnTo>
                    <a:cubicBezTo>
                      <a:pt x="88581" y="169997"/>
                      <a:pt x="92863" y="174279"/>
                      <a:pt x="92863" y="179560"/>
                    </a:cubicBezTo>
                    <a:lnTo>
                      <a:pt x="92863" y="206633"/>
                    </a:lnTo>
                    <a:cubicBezTo>
                      <a:pt x="92863" y="211914"/>
                      <a:pt x="88581" y="216196"/>
                      <a:pt x="83300" y="216196"/>
                    </a:cubicBezTo>
                    <a:lnTo>
                      <a:pt x="9563" y="216196"/>
                    </a:lnTo>
                    <a:cubicBezTo>
                      <a:pt x="4282" y="216196"/>
                      <a:pt x="0" y="211914"/>
                      <a:pt x="0" y="206633"/>
                    </a:cubicBezTo>
                    <a:lnTo>
                      <a:pt x="0" y="179560"/>
                    </a:lnTo>
                    <a:cubicBezTo>
                      <a:pt x="0" y="174279"/>
                      <a:pt x="4282" y="169997"/>
                      <a:pt x="9563" y="169997"/>
                    </a:cubicBezTo>
                    <a:close/>
                    <a:moveTo>
                      <a:pt x="146903" y="84998"/>
                    </a:moveTo>
                    <a:lnTo>
                      <a:pt x="442184" y="84998"/>
                    </a:lnTo>
                    <a:cubicBezTo>
                      <a:pt x="447465" y="84998"/>
                      <a:pt x="451747" y="89280"/>
                      <a:pt x="451747" y="94561"/>
                    </a:cubicBezTo>
                    <a:lnTo>
                      <a:pt x="451747" y="121634"/>
                    </a:lnTo>
                    <a:cubicBezTo>
                      <a:pt x="451747" y="126915"/>
                      <a:pt x="447465" y="131197"/>
                      <a:pt x="442184" y="131197"/>
                    </a:cubicBezTo>
                    <a:lnTo>
                      <a:pt x="146903" y="131197"/>
                    </a:lnTo>
                    <a:cubicBezTo>
                      <a:pt x="141622" y="131197"/>
                      <a:pt x="137340" y="126915"/>
                      <a:pt x="137340" y="121634"/>
                    </a:cubicBezTo>
                    <a:lnTo>
                      <a:pt x="137340" y="94561"/>
                    </a:lnTo>
                    <a:cubicBezTo>
                      <a:pt x="137340" y="89280"/>
                      <a:pt x="141622" y="84998"/>
                      <a:pt x="146903" y="84998"/>
                    </a:cubicBezTo>
                    <a:close/>
                    <a:moveTo>
                      <a:pt x="9563" y="84998"/>
                    </a:moveTo>
                    <a:lnTo>
                      <a:pt x="83300" y="84998"/>
                    </a:lnTo>
                    <a:cubicBezTo>
                      <a:pt x="88581" y="84998"/>
                      <a:pt x="92863" y="89280"/>
                      <a:pt x="92863" y="94561"/>
                    </a:cubicBezTo>
                    <a:lnTo>
                      <a:pt x="92863" y="121634"/>
                    </a:lnTo>
                    <a:cubicBezTo>
                      <a:pt x="92863" y="126915"/>
                      <a:pt x="88581" y="131197"/>
                      <a:pt x="83300" y="131197"/>
                    </a:cubicBezTo>
                    <a:lnTo>
                      <a:pt x="9563" y="131197"/>
                    </a:lnTo>
                    <a:cubicBezTo>
                      <a:pt x="4282" y="131197"/>
                      <a:pt x="0" y="126915"/>
                      <a:pt x="0" y="121634"/>
                    </a:cubicBezTo>
                    <a:lnTo>
                      <a:pt x="0" y="94561"/>
                    </a:lnTo>
                    <a:cubicBezTo>
                      <a:pt x="0" y="89280"/>
                      <a:pt x="4282" y="84998"/>
                      <a:pt x="9563" y="84998"/>
                    </a:cubicBezTo>
                    <a:close/>
                    <a:moveTo>
                      <a:pt x="9564" y="1"/>
                    </a:moveTo>
                    <a:lnTo>
                      <a:pt x="83301" y="1"/>
                    </a:lnTo>
                    <a:cubicBezTo>
                      <a:pt x="88582" y="1"/>
                      <a:pt x="92864" y="4283"/>
                      <a:pt x="92864" y="9564"/>
                    </a:cubicBezTo>
                    <a:lnTo>
                      <a:pt x="92864" y="36637"/>
                    </a:lnTo>
                    <a:cubicBezTo>
                      <a:pt x="92864" y="41918"/>
                      <a:pt x="88582" y="46200"/>
                      <a:pt x="83301" y="46200"/>
                    </a:cubicBezTo>
                    <a:lnTo>
                      <a:pt x="9564" y="46200"/>
                    </a:lnTo>
                    <a:cubicBezTo>
                      <a:pt x="4283" y="46200"/>
                      <a:pt x="1" y="41918"/>
                      <a:pt x="1" y="36637"/>
                    </a:cubicBezTo>
                    <a:lnTo>
                      <a:pt x="1" y="9564"/>
                    </a:lnTo>
                    <a:cubicBezTo>
                      <a:pt x="1" y="4283"/>
                      <a:pt x="4283" y="1"/>
                      <a:pt x="9564" y="1"/>
                    </a:cubicBezTo>
                    <a:close/>
                    <a:moveTo>
                      <a:pt x="146906" y="0"/>
                    </a:moveTo>
                    <a:lnTo>
                      <a:pt x="442187" y="0"/>
                    </a:lnTo>
                    <a:cubicBezTo>
                      <a:pt x="447468" y="0"/>
                      <a:pt x="451750" y="4282"/>
                      <a:pt x="451750" y="9563"/>
                    </a:cubicBezTo>
                    <a:lnTo>
                      <a:pt x="451750" y="36636"/>
                    </a:lnTo>
                    <a:cubicBezTo>
                      <a:pt x="451750" y="41917"/>
                      <a:pt x="447468" y="46199"/>
                      <a:pt x="442187" y="46199"/>
                    </a:cubicBezTo>
                    <a:lnTo>
                      <a:pt x="146906" y="46199"/>
                    </a:lnTo>
                    <a:cubicBezTo>
                      <a:pt x="141625" y="46199"/>
                      <a:pt x="137343" y="41917"/>
                      <a:pt x="137343" y="36636"/>
                    </a:cubicBezTo>
                    <a:lnTo>
                      <a:pt x="137343" y="9563"/>
                    </a:lnTo>
                    <a:cubicBezTo>
                      <a:pt x="137343" y="4282"/>
                      <a:pt x="141625" y="0"/>
                      <a:pt x="146906"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B1C1D08F-467E-4F4C-B0AF-C20AD1A8D792}"/>
                  </a:ext>
                </a:extLst>
              </p:cNvPr>
              <p:cNvSpPr/>
              <p:nvPr/>
            </p:nvSpPr>
            <p:spPr>
              <a:xfrm>
                <a:off x="12066277" y="3822357"/>
                <a:ext cx="543285" cy="3978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D8697A9B-A2FC-45AD-A979-5A21E9B9D288}"/>
                  </a:ext>
                </a:extLst>
              </p:cNvPr>
              <p:cNvSpPr/>
              <p:nvPr/>
            </p:nvSpPr>
            <p:spPr>
              <a:xfrm>
                <a:off x="12140596" y="3858434"/>
                <a:ext cx="394645" cy="307976"/>
              </a:xfrm>
              <a:custGeom>
                <a:avLst/>
                <a:gdLst>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0136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109538 w 785813"/>
                  <a:gd name="connsiteY2" fmla="*/ 441561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9056 w 785813"/>
                  <a:gd name="connsiteY1" fmla="*/ 471064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6273 w 785813"/>
                  <a:gd name="connsiteY1" fmla="*/ 486832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6 h 700821"/>
                  <a:gd name="connsiteX1" fmla="*/ 62563 w 785813"/>
                  <a:gd name="connsiteY1" fmla="*/ 487760 h 700821"/>
                  <a:gd name="connsiteX2" fmla="*/ 91915 w 785813"/>
                  <a:gd name="connsiteY2" fmla="*/ 443416 h 700821"/>
                  <a:gd name="connsiteX3" fmla="*/ 192881 w 785813"/>
                  <a:gd name="connsiteY3" fmla="*/ 529667 h 700821"/>
                  <a:gd name="connsiteX4" fmla="*/ 204788 w 785813"/>
                  <a:gd name="connsiteY4" fmla="*/ 1030 h 700821"/>
                  <a:gd name="connsiteX5" fmla="*/ 290513 w 785813"/>
                  <a:gd name="connsiteY5" fmla="*/ 686830 h 700821"/>
                  <a:gd name="connsiteX6" fmla="*/ 447675 w 785813"/>
                  <a:gd name="connsiteY6" fmla="*/ 451086 h 700821"/>
                  <a:gd name="connsiteX7" fmla="*/ 581025 w 785813"/>
                  <a:gd name="connsiteY7" fmla="*/ 310592 h 700821"/>
                  <a:gd name="connsiteX8" fmla="*/ 745331 w 785813"/>
                  <a:gd name="connsiteY8" fmla="*/ 422511 h 700821"/>
                  <a:gd name="connsiteX9" fmla="*/ 785813 w 785813"/>
                  <a:gd name="connsiteY9" fmla="*/ 448705 h 700821"/>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288 h 700823"/>
                  <a:gd name="connsiteX1" fmla="*/ 62563 w 785813"/>
                  <a:gd name="connsiteY1" fmla="*/ 487762 h 700823"/>
                  <a:gd name="connsiteX2" fmla="*/ 88205 w 785813"/>
                  <a:gd name="connsiteY2" fmla="*/ 448983 h 700823"/>
                  <a:gd name="connsiteX3" fmla="*/ 192881 w 785813"/>
                  <a:gd name="connsiteY3" fmla="*/ 529669 h 700823"/>
                  <a:gd name="connsiteX4" fmla="*/ 204788 w 785813"/>
                  <a:gd name="connsiteY4" fmla="*/ 1032 h 700823"/>
                  <a:gd name="connsiteX5" fmla="*/ 290513 w 785813"/>
                  <a:gd name="connsiteY5" fmla="*/ 686832 h 700823"/>
                  <a:gd name="connsiteX6" fmla="*/ 447675 w 785813"/>
                  <a:gd name="connsiteY6" fmla="*/ 451088 h 700823"/>
                  <a:gd name="connsiteX7" fmla="*/ 581025 w 785813"/>
                  <a:gd name="connsiteY7" fmla="*/ 310594 h 700823"/>
                  <a:gd name="connsiteX8" fmla="*/ 745331 w 785813"/>
                  <a:gd name="connsiteY8" fmla="*/ 422513 h 700823"/>
                  <a:gd name="connsiteX9" fmla="*/ 785813 w 785813"/>
                  <a:gd name="connsiteY9" fmla="*/ 448707 h 700823"/>
                  <a:gd name="connsiteX0" fmla="*/ 0 w 785813"/>
                  <a:gd name="connsiteY0" fmla="*/ 527343 h 700878"/>
                  <a:gd name="connsiteX1" fmla="*/ 62563 w 785813"/>
                  <a:gd name="connsiteY1" fmla="*/ 487817 h 700878"/>
                  <a:gd name="connsiteX2" fmla="*/ 88205 w 785813"/>
                  <a:gd name="connsiteY2" fmla="*/ 449038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262 h 700797"/>
                  <a:gd name="connsiteX1" fmla="*/ 62563 w 785813"/>
                  <a:gd name="connsiteY1" fmla="*/ 487736 h 700797"/>
                  <a:gd name="connsiteX2" fmla="*/ 88205 w 785813"/>
                  <a:gd name="connsiteY2" fmla="*/ 448957 h 700797"/>
                  <a:gd name="connsiteX3" fmla="*/ 206794 w 785813"/>
                  <a:gd name="connsiteY3" fmla="*/ 525933 h 700797"/>
                  <a:gd name="connsiteX4" fmla="*/ 204788 w 785813"/>
                  <a:gd name="connsiteY4" fmla="*/ 1006 h 700797"/>
                  <a:gd name="connsiteX5" fmla="*/ 290513 w 785813"/>
                  <a:gd name="connsiteY5" fmla="*/ 686806 h 700797"/>
                  <a:gd name="connsiteX6" fmla="*/ 447675 w 785813"/>
                  <a:gd name="connsiteY6" fmla="*/ 451062 h 700797"/>
                  <a:gd name="connsiteX7" fmla="*/ 581025 w 785813"/>
                  <a:gd name="connsiteY7" fmla="*/ 310568 h 700797"/>
                  <a:gd name="connsiteX8" fmla="*/ 745331 w 785813"/>
                  <a:gd name="connsiteY8" fmla="*/ 422487 h 700797"/>
                  <a:gd name="connsiteX9" fmla="*/ 785813 w 785813"/>
                  <a:gd name="connsiteY9" fmla="*/ 448681 h 700797"/>
                  <a:gd name="connsiteX0" fmla="*/ 0 w 785813"/>
                  <a:gd name="connsiteY0" fmla="*/ 527247 h 700782"/>
                  <a:gd name="connsiteX1" fmla="*/ 62563 w 785813"/>
                  <a:gd name="connsiteY1" fmla="*/ 487721 h 700782"/>
                  <a:gd name="connsiteX2" fmla="*/ 88205 w 785813"/>
                  <a:gd name="connsiteY2" fmla="*/ 448942 h 700782"/>
                  <a:gd name="connsiteX3" fmla="*/ 206794 w 785813"/>
                  <a:gd name="connsiteY3" fmla="*/ 525918 h 700782"/>
                  <a:gd name="connsiteX4" fmla="*/ 204788 w 785813"/>
                  <a:gd name="connsiteY4" fmla="*/ 991 h 700782"/>
                  <a:gd name="connsiteX5" fmla="*/ 290513 w 785813"/>
                  <a:gd name="connsiteY5" fmla="*/ 686791 h 700782"/>
                  <a:gd name="connsiteX6" fmla="*/ 447675 w 785813"/>
                  <a:gd name="connsiteY6" fmla="*/ 451047 h 700782"/>
                  <a:gd name="connsiteX7" fmla="*/ 581025 w 785813"/>
                  <a:gd name="connsiteY7" fmla="*/ 310553 h 700782"/>
                  <a:gd name="connsiteX8" fmla="*/ 745331 w 785813"/>
                  <a:gd name="connsiteY8" fmla="*/ 422472 h 700782"/>
                  <a:gd name="connsiteX9" fmla="*/ 785813 w 785813"/>
                  <a:gd name="connsiteY9" fmla="*/ 448666 h 700782"/>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8111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43 h 700878"/>
                  <a:gd name="connsiteX1" fmla="*/ 62563 w 785813"/>
                  <a:gd name="connsiteY1" fmla="*/ 487817 h 700878"/>
                  <a:gd name="connsiteX2" fmla="*/ 91915 w 785813"/>
                  <a:gd name="connsiteY2" fmla="*/ 447184 h 700878"/>
                  <a:gd name="connsiteX3" fmla="*/ 206794 w 785813"/>
                  <a:gd name="connsiteY3" fmla="*/ 526014 h 700878"/>
                  <a:gd name="connsiteX4" fmla="*/ 204788 w 785813"/>
                  <a:gd name="connsiteY4" fmla="*/ 1087 h 700878"/>
                  <a:gd name="connsiteX5" fmla="*/ 290513 w 785813"/>
                  <a:gd name="connsiteY5" fmla="*/ 686887 h 700878"/>
                  <a:gd name="connsiteX6" fmla="*/ 447675 w 785813"/>
                  <a:gd name="connsiteY6" fmla="*/ 451143 h 700878"/>
                  <a:gd name="connsiteX7" fmla="*/ 581025 w 785813"/>
                  <a:gd name="connsiteY7" fmla="*/ 310649 h 700878"/>
                  <a:gd name="connsiteX8" fmla="*/ 745331 w 785813"/>
                  <a:gd name="connsiteY8" fmla="*/ 422568 h 700878"/>
                  <a:gd name="connsiteX9" fmla="*/ 785813 w 785813"/>
                  <a:gd name="connsiteY9" fmla="*/ 448762 h 700878"/>
                  <a:gd name="connsiteX0" fmla="*/ 0 w 785813"/>
                  <a:gd name="connsiteY0" fmla="*/ 527357 h 700892"/>
                  <a:gd name="connsiteX1" fmla="*/ 62563 w 785813"/>
                  <a:gd name="connsiteY1" fmla="*/ 487831 h 700892"/>
                  <a:gd name="connsiteX2" fmla="*/ 91915 w 785813"/>
                  <a:gd name="connsiteY2" fmla="*/ 447198 h 700892"/>
                  <a:gd name="connsiteX3" fmla="*/ 204011 w 785813"/>
                  <a:gd name="connsiteY3" fmla="*/ 525100 h 700892"/>
                  <a:gd name="connsiteX4" fmla="*/ 204788 w 785813"/>
                  <a:gd name="connsiteY4" fmla="*/ 1101 h 700892"/>
                  <a:gd name="connsiteX5" fmla="*/ 290513 w 785813"/>
                  <a:gd name="connsiteY5" fmla="*/ 686901 h 700892"/>
                  <a:gd name="connsiteX6" fmla="*/ 447675 w 785813"/>
                  <a:gd name="connsiteY6" fmla="*/ 451157 h 700892"/>
                  <a:gd name="connsiteX7" fmla="*/ 581025 w 785813"/>
                  <a:gd name="connsiteY7" fmla="*/ 310663 h 700892"/>
                  <a:gd name="connsiteX8" fmla="*/ 745331 w 785813"/>
                  <a:gd name="connsiteY8" fmla="*/ 422582 h 700892"/>
                  <a:gd name="connsiteX9" fmla="*/ 785813 w 785813"/>
                  <a:gd name="connsiteY9" fmla="*/ 448776 h 700892"/>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7305 h 700840"/>
                  <a:gd name="connsiteX1" fmla="*/ 62563 w 785813"/>
                  <a:gd name="connsiteY1" fmla="*/ 487779 h 700840"/>
                  <a:gd name="connsiteX2" fmla="*/ 91915 w 785813"/>
                  <a:gd name="connsiteY2" fmla="*/ 447146 h 700840"/>
                  <a:gd name="connsiteX3" fmla="*/ 204011 w 785813"/>
                  <a:gd name="connsiteY3" fmla="*/ 525048 h 700840"/>
                  <a:gd name="connsiteX4" fmla="*/ 204788 w 785813"/>
                  <a:gd name="connsiteY4" fmla="*/ 1049 h 700840"/>
                  <a:gd name="connsiteX5" fmla="*/ 290513 w 785813"/>
                  <a:gd name="connsiteY5" fmla="*/ 686849 h 700840"/>
                  <a:gd name="connsiteX6" fmla="*/ 447675 w 785813"/>
                  <a:gd name="connsiteY6" fmla="*/ 451105 h 700840"/>
                  <a:gd name="connsiteX7" fmla="*/ 581025 w 785813"/>
                  <a:gd name="connsiteY7" fmla="*/ 310611 h 700840"/>
                  <a:gd name="connsiteX8" fmla="*/ 745331 w 785813"/>
                  <a:gd name="connsiteY8" fmla="*/ 422530 h 700840"/>
                  <a:gd name="connsiteX9" fmla="*/ 785813 w 785813"/>
                  <a:gd name="connsiteY9" fmla="*/ 448724 h 700840"/>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99791"/>
                  <a:gd name="connsiteX1" fmla="*/ 62563 w 785813"/>
                  <a:gd name="connsiteY1" fmla="*/ 486730 h 699791"/>
                  <a:gd name="connsiteX2" fmla="*/ 91915 w 785813"/>
                  <a:gd name="connsiteY2" fmla="*/ 446097 h 699791"/>
                  <a:gd name="connsiteX3" fmla="*/ 204011 w 785813"/>
                  <a:gd name="connsiteY3" fmla="*/ 523999 h 699791"/>
                  <a:gd name="connsiteX4" fmla="*/ 204788 w 785813"/>
                  <a:gd name="connsiteY4" fmla="*/ 0 h 699791"/>
                  <a:gd name="connsiteX5" fmla="*/ 290513 w 785813"/>
                  <a:gd name="connsiteY5" fmla="*/ 685800 h 699791"/>
                  <a:gd name="connsiteX6" fmla="*/ 447675 w 785813"/>
                  <a:gd name="connsiteY6" fmla="*/ 450056 h 699791"/>
                  <a:gd name="connsiteX7" fmla="*/ 581025 w 785813"/>
                  <a:gd name="connsiteY7" fmla="*/ 309562 h 699791"/>
                  <a:gd name="connsiteX8" fmla="*/ 745331 w 785813"/>
                  <a:gd name="connsiteY8" fmla="*/ 421481 h 699791"/>
                  <a:gd name="connsiteX9" fmla="*/ 785813 w 785813"/>
                  <a:gd name="connsiteY9" fmla="*/ 447675 h 699791"/>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47675 w 785813"/>
                  <a:gd name="connsiteY6" fmla="*/ 450056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581025 w 785813"/>
                  <a:gd name="connsiteY7" fmla="*/ 309562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745331 w 785813"/>
                  <a:gd name="connsiteY8" fmla="*/ 421481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3794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85813"/>
                  <a:gd name="connsiteY0" fmla="*/ 526256 h 685800"/>
                  <a:gd name="connsiteX1" fmla="*/ 62563 w 785813"/>
                  <a:gd name="connsiteY1" fmla="*/ 486730 h 685800"/>
                  <a:gd name="connsiteX2" fmla="*/ 91915 w 785813"/>
                  <a:gd name="connsiteY2" fmla="*/ 446097 h 685800"/>
                  <a:gd name="connsiteX3" fmla="*/ 204011 w 785813"/>
                  <a:gd name="connsiteY3" fmla="*/ 523999 h 685800"/>
                  <a:gd name="connsiteX4" fmla="*/ 204788 w 785813"/>
                  <a:gd name="connsiteY4" fmla="*/ 0 h 685800"/>
                  <a:gd name="connsiteX5" fmla="*/ 290513 w 785813"/>
                  <a:gd name="connsiteY5" fmla="*/ 685800 h 685800"/>
                  <a:gd name="connsiteX6" fmla="*/ 481994 w 785813"/>
                  <a:gd name="connsiteY6" fmla="*/ 463042 h 685800"/>
                  <a:gd name="connsiteX7" fmla="*/ 603286 w 785813"/>
                  <a:gd name="connsiteY7" fmla="*/ 291939 h 685800"/>
                  <a:gd name="connsiteX8" fmla="*/ 693389 w 785813"/>
                  <a:gd name="connsiteY8" fmla="*/ 407568 h 685800"/>
                  <a:gd name="connsiteX9" fmla="*/ 785813 w 785813"/>
                  <a:gd name="connsiteY9" fmla="*/ 447675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52422"/>
                  <a:gd name="connsiteY0" fmla="*/ 526256 h 685800"/>
                  <a:gd name="connsiteX1" fmla="*/ 62563 w 752422"/>
                  <a:gd name="connsiteY1" fmla="*/ 486730 h 685800"/>
                  <a:gd name="connsiteX2" fmla="*/ 91915 w 752422"/>
                  <a:gd name="connsiteY2" fmla="*/ 446097 h 685800"/>
                  <a:gd name="connsiteX3" fmla="*/ 204011 w 752422"/>
                  <a:gd name="connsiteY3" fmla="*/ 523999 h 685800"/>
                  <a:gd name="connsiteX4" fmla="*/ 204788 w 752422"/>
                  <a:gd name="connsiteY4" fmla="*/ 0 h 685800"/>
                  <a:gd name="connsiteX5" fmla="*/ 290513 w 752422"/>
                  <a:gd name="connsiteY5" fmla="*/ 685800 h 685800"/>
                  <a:gd name="connsiteX6" fmla="*/ 481994 w 752422"/>
                  <a:gd name="connsiteY6" fmla="*/ 463042 h 685800"/>
                  <a:gd name="connsiteX7" fmla="*/ 603286 w 752422"/>
                  <a:gd name="connsiteY7" fmla="*/ 291939 h 685800"/>
                  <a:gd name="connsiteX8" fmla="*/ 693389 w 752422"/>
                  <a:gd name="connsiteY8" fmla="*/ 407568 h 685800"/>
                  <a:gd name="connsiteX9" fmla="*/ 752422 w 752422"/>
                  <a:gd name="connsiteY9" fmla="*/ 44582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26256 h 685800"/>
                  <a:gd name="connsiteX1" fmla="*/ 62563 w 791379"/>
                  <a:gd name="connsiteY1" fmla="*/ 486730 h 685800"/>
                  <a:gd name="connsiteX2" fmla="*/ 91915 w 791379"/>
                  <a:gd name="connsiteY2" fmla="*/ 446097 h 685800"/>
                  <a:gd name="connsiteX3" fmla="*/ 204011 w 791379"/>
                  <a:gd name="connsiteY3" fmla="*/ 523999 h 685800"/>
                  <a:gd name="connsiteX4" fmla="*/ 204788 w 791379"/>
                  <a:gd name="connsiteY4" fmla="*/ 0 h 685800"/>
                  <a:gd name="connsiteX5" fmla="*/ 290513 w 791379"/>
                  <a:gd name="connsiteY5" fmla="*/ 685800 h 685800"/>
                  <a:gd name="connsiteX6" fmla="*/ 481994 w 791379"/>
                  <a:gd name="connsiteY6" fmla="*/ 463042 h 685800"/>
                  <a:gd name="connsiteX7" fmla="*/ 603286 w 791379"/>
                  <a:gd name="connsiteY7" fmla="*/ 291939 h 685800"/>
                  <a:gd name="connsiteX8" fmla="*/ 693389 w 791379"/>
                  <a:gd name="connsiteY8" fmla="*/ 407568 h 685800"/>
                  <a:gd name="connsiteX9" fmla="*/ 791379 w 791379"/>
                  <a:gd name="connsiteY9" fmla="*/ 453240 h 685800"/>
                  <a:gd name="connsiteX0" fmla="*/ 0 w 791379"/>
                  <a:gd name="connsiteY0" fmla="*/ 585340 h 744884"/>
                  <a:gd name="connsiteX1" fmla="*/ 62563 w 791379"/>
                  <a:gd name="connsiteY1" fmla="*/ 545814 h 744884"/>
                  <a:gd name="connsiteX2" fmla="*/ 91915 w 791379"/>
                  <a:gd name="connsiteY2" fmla="*/ 505181 h 744884"/>
                  <a:gd name="connsiteX3" fmla="*/ 204011 w 791379"/>
                  <a:gd name="connsiteY3" fmla="*/ 583083 h 744884"/>
                  <a:gd name="connsiteX4" fmla="*/ 204788 w 791379"/>
                  <a:gd name="connsiteY4" fmla="*/ 59084 h 744884"/>
                  <a:gd name="connsiteX5" fmla="*/ 211293 w 791379"/>
                  <a:gd name="connsiteY5" fmla="*/ 89141 h 744884"/>
                  <a:gd name="connsiteX6" fmla="*/ 290513 w 791379"/>
                  <a:gd name="connsiteY6" fmla="*/ 744884 h 744884"/>
                  <a:gd name="connsiteX7" fmla="*/ 481994 w 791379"/>
                  <a:gd name="connsiteY7" fmla="*/ 522126 h 744884"/>
                  <a:gd name="connsiteX8" fmla="*/ 603286 w 791379"/>
                  <a:gd name="connsiteY8" fmla="*/ 351023 h 744884"/>
                  <a:gd name="connsiteX9" fmla="*/ 693389 w 791379"/>
                  <a:gd name="connsiteY9" fmla="*/ 466652 h 744884"/>
                  <a:gd name="connsiteX10" fmla="*/ 791379 w 791379"/>
                  <a:gd name="connsiteY10" fmla="*/ 512324 h 744884"/>
                  <a:gd name="connsiteX0" fmla="*/ 0 w 791379"/>
                  <a:gd name="connsiteY0" fmla="*/ 554003 h 713547"/>
                  <a:gd name="connsiteX1" fmla="*/ 62563 w 791379"/>
                  <a:gd name="connsiteY1" fmla="*/ 514477 h 713547"/>
                  <a:gd name="connsiteX2" fmla="*/ 91915 w 791379"/>
                  <a:gd name="connsiteY2" fmla="*/ 473844 h 713547"/>
                  <a:gd name="connsiteX3" fmla="*/ 204011 w 791379"/>
                  <a:gd name="connsiteY3" fmla="*/ 551746 h 713547"/>
                  <a:gd name="connsiteX4" fmla="*/ 207463 w 791379"/>
                  <a:gd name="connsiteY4" fmla="*/ 102636 h 713547"/>
                  <a:gd name="connsiteX5" fmla="*/ 211293 w 791379"/>
                  <a:gd name="connsiteY5" fmla="*/ 57804 h 713547"/>
                  <a:gd name="connsiteX6" fmla="*/ 290513 w 791379"/>
                  <a:gd name="connsiteY6" fmla="*/ 713547 h 713547"/>
                  <a:gd name="connsiteX7" fmla="*/ 481994 w 791379"/>
                  <a:gd name="connsiteY7" fmla="*/ 490789 h 713547"/>
                  <a:gd name="connsiteX8" fmla="*/ 603286 w 791379"/>
                  <a:gd name="connsiteY8" fmla="*/ 319686 h 713547"/>
                  <a:gd name="connsiteX9" fmla="*/ 693389 w 791379"/>
                  <a:gd name="connsiteY9" fmla="*/ 435315 h 713547"/>
                  <a:gd name="connsiteX10" fmla="*/ 791379 w 791379"/>
                  <a:gd name="connsiteY10" fmla="*/ 480987 h 713547"/>
                  <a:gd name="connsiteX0" fmla="*/ 0 w 791379"/>
                  <a:gd name="connsiteY0" fmla="*/ 541094 h 700638"/>
                  <a:gd name="connsiteX1" fmla="*/ 62563 w 791379"/>
                  <a:gd name="connsiteY1" fmla="*/ 501568 h 700638"/>
                  <a:gd name="connsiteX2" fmla="*/ 91915 w 791379"/>
                  <a:gd name="connsiteY2" fmla="*/ 460935 h 700638"/>
                  <a:gd name="connsiteX3" fmla="*/ 204011 w 791379"/>
                  <a:gd name="connsiteY3" fmla="*/ 538837 h 700638"/>
                  <a:gd name="connsiteX4" fmla="*/ 207463 w 791379"/>
                  <a:gd name="connsiteY4" fmla="*/ 89727 h 700638"/>
                  <a:gd name="connsiteX5" fmla="*/ 211293 w 791379"/>
                  <a:gd name="connsiteY5" fmla="*/ 44895 h 700638"/>
                  <a:gd name="connsiteX6" fmla="*/ 290513 w 791379"/>
                  <a:gd name="connsiteY6" fmla="*/ 700638 h 700638"/>
                  <a:gd name="connsiteX7" fmla="*/ 481994 w 791379"/>
                  <a:gd name="connsiteY7" fmla="*/ 477880 h 700638"/>
                  <a:gd name="connsiteX8" fmla="*/ 603286 w 791379"/>
                  <a:gd name="connsiteY8" fmla="*/ 306777 h 700638"/>
                  <a:gd name="connsiteX9" fmla="*/ 693389 w 791379"/>
                  <a:gd name="connsiteY9" fmla="*/ 422406 h 700638"/>
                  <a:gd name="connsiteX10" fmla="*/ 791379 w 791379"/>
                  <a:gd name="connsiteY10" fmla="*/ 468078 h 700638"/>
                  <a:gd name="connsiteX0" fmla="*/ 0 w 791379"/>
                  <a:gd name="connsiteY0" fmla="*/ 506900 h 666444"/>
                  <a:gd name="connsiteX1" fmla="*/ 62563 w 791379"/>
                  <a:gd name="connsiteY1" fmla="*/ 467374 h 666444"/>
                  <a:gd name="connsiteX2" fmla="*/ 91915 w 791379"/>
                  <a:gd name="connsiteY2" fmla="*/ 426741 h 666444"/>
                  <a:gd name="connsiteX3" fmla="*/ 204011 w 791379"/>
                  <a:gd name="connsiteY3" fmla="*/ 504643 h 666444"/>
                  <a:gd name="connsiteX4" fmla="*/ 207463 w 791379"/>
                  <a:gd name="connsiteY4" fmla="*/ 55533 h 666444"/>
                  <a:gd name="connsiteX5" fmla="*/ 218425 w 791379"/>
                  <a:gd name="connsiteY5" fmla="*/ 56169 h 666444"/>
                  <a:gd name="connsiteX6" fmla="*/ 290513 w 791379"/>
                  <a:gd name="connsiteY6" fmla="*/ 666444 h 666444"/>
                  <a:gd name="connsiteX7" fmla="*/ 481994 w 791379"/>
                  <a:gd name="connsiteY7" fmla="*/ 443686 h 666444"/>
                  <a:gd name="connsiteX8" fmla="*/ 603286 w 791379"/>
                  <a:gd name="connsiteY8" fmla="*/ 272583 h 666444"/>
                  <a:gd name="connsiteX9" fmla="*/ 693389 w 791379"/>
                  <a:gd name="connsiteY9" fmla="*/ 388212 h 666444"/>
                  <a:gd name="connsiteX10" fmla="*/ 791379 w 791379"/>
                  <a:gd name="connsiteY10" fmla="*/ 433884 h 666444"/>
                  <a:gd name="connsiteX0" fmla="*/ 0 w 791379"/>
                  <a:gd name="connsiteY0" fmla="*/ 489672 h 649216"/>
                  <a:gd name="connsiteX1" fmla="*/ 62563 w 791379"/>
                  <a:gd name="connsiteY1" fmla="*/ 450146 h 649216"/>
                  <a:gd name="connsiteX2" fmla="*/ 91915 w 791379"/>
                  <a:gd name="connsiteY2" fmla="*/ 409513 h 649216"/>
                  <a:gd name="connsiteX3" fmla="*/ 204011 w 791379"/>
                  <a:gd name="connsiteY3" fmla="*/ 487415 h 649216"/>
                  <a:gd name="connsiteX4" fmla="*/ 207463 w 791379"/>
                  <a:gd name="connsiteY4" fmla="*/ 38305 h 649216"/>
                  <a:gd name="connsiteX5" fmla="*/ 218425 w 791379"/>
                  <a:gd name="connsiteY5" fmla="*/ 38941 h 649216"/>
                  <a:gd name="connsiteX6" fmla="*/ 290513 w 791379"/>
                  <a:gd name="connsiteY6" fmla="*/ 649216 h 649216"/>
                  <a:gd name="connsiteX7" fmla="*/ 481994 w 791379"/>
                  <a:gd name="connsiteY7" fmla="*/ 426458 h 649216"/>
                  <a:gd name="connsiteX8" fmla="*/ 603286 w 791379"/>
                  <a:gd name="connsiteY8" fmla="*/ 255355 h 649216"/>
                  <a:gd name="connsiteX9" fmla="*/ 693389 w 791379"/>
                  <a:gd name="connsiteY9" fmla="*/ 370984 h 649216"/>
                  <a:gd name="connsiteX10" fmla="*/ 791379 w 791379"/>
                  <a:gd name="connsiteY10" fmla="*/ 416656 h 649216"/>
                  <a:gd name="connsiteX0" fmla="*/ 0 w 791379"/>
                  <a:gd name="connsiteY0" fmla="*/ 489672 h 665434"/>
                  <a:gd name="connsiteX1" fmla="*/ 62563 w 791379"/>
                  <a:gd name="connsiteY1" fmla="*/ 450146 h 665434"/>
                  <a:gd name="connsiteX2" fmla="*/ 91915 w 791379"/>
                  <a:gd name="connsiteY2" fmla="*/ 409513 h 665434"/>
                  <a:gd name="connsiteX3" fmla="*/ 204011 w 791379"/>
                  <a:gd name="connsiteY3" fmla="*/ 487415 h 665434"/>
                  <a:gd name="connsiteX4" fmla="*/ 207463 w 791379"/>
                  <a:gd name="connsiteY4" fmla="*/ 38305 h 665434"/>
                  <a:gd name="connsiteX5" fmla="*/ 218425 w 791379"/>
                  <a:gd name="connsiteY5" fmla="*/ 38941 h 665434"/>
                  <a:gd name="connsiteX6" fmla="*/ 267460 w 791379"/>
                  <a:gd name="connsiteY6" fmla="*/ 580102 h 665434"/>
                  <a:gd name="connsiteX7" fmla="*/ 290513 w 791379"/>
                  <a:gd name="connsiteY7" fmla="*/ 649216 h 665434"/>
                  <a:gd name="connsiteX8" fmla="*/ 481994 w 791379"/>
                  <a:gd name="connsiteY8" fmla="*/ 426458 h 665434"/>
                  <a:gd name="connsiteX9" fmla="*/ 603286 w 791379"/>
                  <a:gd name="connsiteY9" fmla="*/ 255355 h 665434"/>
                  <a:gd name="connsiteX10" fmla="*/ 693389 w 791379"/>
                  <a:gd name="connsiteY10" fmla="*/ 370984 h 665434"/>
                  <a:gd name="connsiteX11" fmla="*/ 791379 w 791379"/>
                  <a:gd name="connsiteY11" fmla="*/ 416656 h 665434"/>
                  <a:gd name="connsiteX0" fmla="*/ 0 w 791379"/>
                  <a:gd name="connsiteY0" fmla="*/ 489672 h 664647"/>
                  <a:gd name="connsiteX1" fmla="*/ 62563 w 791379"/>
                  <a:gd name="connsiteY1" fmla="*/ 450146 h 664647"/>
                  <a:gd name="connsiteX2" fmla="*/ 91915 w 791379"/>
                  <a:gd name="connsiteY2" fmla="*/ 409513 h 664647"/>
                  <a:gd name="connsiteX3" fmla="*/ 204011 w 791379"/>
                  <a:gd name="connsiteY3" fmla="*/ 487415 h 664647"/>
                  <a:gd name="connsiteX4" fmla="*/ 207463 w 791379"/>
                  <a:gd name="connsiteY4" fmla="*/ 38305 h 664647"/>
                  <a:gd name="connsiteX5" fmla="*/ 218425 w 791379"/>
                  <a:gd name="connsiteY5" fmla="*/ 38941 h 664647"/>
                  <a:gd name="connsiteX6" fmla="*/ 275484 w 791379"/>
                  <a:gd name="connsiteY6" fmla="*/ 577428 h 664647"/>
                  <a:gd name="connsiteX7" fmla="*/ 290513 w 791379"/>
                  <a:gd name="connsiteY7" fmla="*/ 649216 h 664647"/>
                  <a:gd name="connsiteX8" fmla="*/ 481994 w 791379"/>
                  <a:gd name="connsiteY8" fmla="*/ 426458 h 664647"/>
                  <a:gd name="connsiteX9" fmla="*/ 603286 w 791379"/>
                  <a:gd name="connsiteY9" fmla="*/ 255355 h 664647"/>
                  <a:gd name="connsiteX10" fmla="*/ 693389 w 791379"/>
                  <a:gd name="connsiteY10" fmla="*/ 370984 h 664647"/>
                  <a:gd name="connsiteX11" fmla="*/ 791379 w 791379"/>
                  <a:gd name="connsiteY11" fmla="*/ 416656 h 664647"/>
                  <a:gd name="connsiteX0" fmla="*/ 0 w 791379"/>
                  <a:gd name="connsiteY0" fmla="*/ 489672 h 658593"/>
                  <a:gd name="connsiteX1" fmla="*/ 62563 w 791379"/>
                  <a:gd name="connsiteY1" fmla="*/ 450146 h 658593"/>
                  <a:gd name="connsiteX2" fmla="*/ 91915 w 791379"/>
                  <a:gd name="connsiteY2" fmla="*/ 409513 h 658593"/>
                  <a:gd name="connsiteX3" fmla="*/ 204011 w 791379"/>
                  <a:gd name="connsiteY3" fmla="*/ 487415 h 658593"/>
                  <a:gd name="connsiteX4" fmla="*/ 207463 w 791379"/>
                  <a:gd name="connsiteY4" fmla="*/ 38305 h 658593"/>
                  <a:gd name="connsiteX5" fmla="*/ 218425 w 791379"/>
                  <a:gd name="connsiteY5" fmla="*/ 38941 h 658593"/>
                  <a:gd name="connsiteX6" fmla="*/ 275484 w 791379"/>
                  <a:gd name="connsiteY6" fmla="*/ 577428 h 658593"/>
                  <a:gd name="connsiteX7" fmla="*/ 290513 w 791379"/>
                  <a:gd name="connsiteY7" fmla="*/ 649216 h 658593"/>
                  <a:gd name="connsiteX8" fmla="*/ 481994 w 791379"/>
                  <a:gd name="connsiteY8" fmla="*/ 426458 h 658593"/>
                  <a:gd name="connsiteX9" fmla="*/ 603286 w 791379"/>
                  <a:gd name="connsiteY9" fmla="*/ 255355 h 658593"/>
                  <a:gd name="connsiteX10" fmla="*/ 693389 w 791379"/>
                  <a:gd name="connsiteY10" fmla="*/ 370984 h 658593"/>
                  <a:gd name="connsiteX11" fmla="*/ 791379 w 791379"/>
                  <a:gd name="connsiteY11" fmla="*/ 416656 h 658593"/>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3191"/>
                  <a:gd name="connsiteX1" fmla="*/ 62563 w 791379"/>
                  <a:gd name="connsiteY1" fmla="*/ 450146 h 623191"/>
                  <a:gd name="connsiteX2" fmla="*/ 91915 w 791379"/>
                  <a:gd name="connsiteY2" fmla="*/ 409513 h 623191"/>
                  <a:gd name="connsiteX3" fmla="*/ 204011 w 791379"/>
                  <a:gd name="connsiteY3" fmla="*/ 487415 h 623191"/>
                  <a:gd name="connsiteX4" fmla="*/ 207463 w 791379"/>
                  <a:gd name="connsiteY4" fmla="*/ 38305 h 623191"/>
                  <a:gd name="connsiteX5" fmla="*/ 218425 w 791379"/>
                  <a:gd name="connsiteY5" fmla="*/ 38941 h 623191"/>
                  <a:gd name="connsiteX6" fmla="*/ 275484 w 791379"/>
                  <a:gd name="connsiteY6" fmla="*/ 577428 h 623191"/>
                  <a:gd name="connsiteX7" fmla="*/ 309235 w 791379"/>
                  <a:gd name="connsiteY7" fmla="*/ 597507 h 623191"/>
                  <a:gd name="connsiteX8" fmla="*/ 481994 w 791379"/>
                  <a:gd name="connsiteY8" fmla="*/ 426458 h 623191"/>
                  <a:gd name="connsiteX9" fmla="*/ 603286 w 791379"/>
                  <a:gd name="connsiteY9" fmla="*/ 255355 h 623191"/>
                  <a:gd name="connsiteX10" fmla="*/ 693389 w 791379"/>
                  <a:gd name="connsiteY10" fmla="*/ 370984 h 623191"/>
                  <a:gd name="connsiteX11" fmla="*/ 791379 w 791379"/>
                  <a:gd name="connsiteY11" fmla="*/ 416656 h 623191"/>
                  <a:gd name="connsiteX0" fmla="*/ 0 w 791379"/>
                  <a:gd name="connsiteY0" fmla="*/ 489672 h 627575"/>
                  <a:gd name="connsiteX1" fmla="*/ 62563 w 791379"/>
                  <a:gd name="connsiteY1" fmla="*/ 450146 h 627575"/>
                  <a:gd name="connsiteX2" fmla="*/ 91915 w 791379"/>
                  <a:gd name="connsiteY2" fmla="*/ 409513 h 627575"/>
                  <a:gd name="connsiteX3" fmla="*/ 204011 w 791379"/>
                  <a:gd name="connsiteY3" fmla="*/ 487415 h 627575"/>
                  <a:gd name="connsiteX4" fmla="*/ 207463 w 791379"/>
                  <a:gd name="connsiteY4" fmla="*/ 38305 h 627575"/>
                  <a:gd name="connsiteX5" fmla="*/ 218425 w 791379"/>
                  <a:gd name="connsiteY5" fmla="*/ 38941 h 627575"/>
                  <a:gd name="connsiteX6" fmla="*/ 275484 w 791379"/>
                  <a:gd name="connsiteY6" fmla="*/ 577428 h 627575"/>
                  <a:gd name="connsiteX7" fmla="*/ 309235 w 791379"/>
                  <a:gd name="connsiteY7" fmla="*/ 597507 h 627575"/>
                  <a:gd name="connsiteX8" fmla="*/ 481994 w 791379"/>
                  <a:gd name="connsiteY8" fmla="*/ 426458 h 627575"/>
                  <a:gd name="connsiteX9" fmla="*/ 603286 w 791379"/>
                  <a:gd name="connsiteY9" fmla="*/ 255355 h 627575"/>
                  <a:gd name="connsiteX10" fmla="*/ 693389 w 791379"/>
                  <a:gd name="connsiteY10" fmla="*/ 370984 h 627575"/>
                  <a:gd name="connsiteX11" fmla="*/ 791379 w 791379"/>
                  <a:gd name="connsiteY11" fmla="*/ 416656 h 627575"/>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1994 w 791379"/>
                  <a:gd name="connsiteY8" fmla="*/ 42645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204011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18425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07463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9672 h 621933"/>
                  <a:gd name="connsiteX1" fmla="*/ 62563 w 791379"/>
                  <a:gd name="connsiteY1" fmla="*/ 450146 h 621933"/>
                  <a:gd name="connsiteX2" fmla="*/ 91915 w 791379"/>
                  <a:gd name="connsiteY2" fmla="*/ 409513 h 621933"/>
                  <a:gd name="connsiteX3" fmla="*/ 195987 w 791379"/>
                  <a:gd name="connsiteY3" fmla="*/ 487415 h 621933"/>
                  <a:gd name="connsiteX4" fmla="*/ 212812 w 791379"/>
                  <a:gd name="connsiteY4" fmla="*/ 38305 h 621933"/>
                  <a:gd name="connsiteX5" fmla="*/ 229123 w 791379"/>
                  <a:gd name="connsiteY5" fmla="*/ 38941 h 621933"/>
                  <a:gd name="connsiteX6" fmla="*/ 275484 w 791379"/>
                  <a:gd name="connsiteY6" fmla="*/ 577428 h 621933"/>
                  <a:gd name="connsiteX7" fmla="*/ 308343 w 791379"/>
                  <a:gd name="connsiteY7" fmla="*/ 585917 h 621933"/>
                  <a:gd name="connsiteX8" fmla="*/ 480211 w 791379"/>
                  <a:gd name="connsiteY8" fmla="*/ 420218 h 621933"/>
                  <a:gd name="connsiteX9" fmla="*/ 603286 w 791379"/>
                  <a:gd name="connsiteY9" fmla="*/ 255355 h 621933"/>
                  <a:gd name="connsiteX10" fmla="*/ 693389 w 791379"/>
                  <a:gd name="connsiteY10" fmla="*/ 370984 h 621933"/>
                  <a:gd name="connsiteX11" fmla="*/ 791379 w 791379"/>
                  <a:gd name="connsiteY11" fmla="*/ 416656 h 62193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29123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8002 h 620263"/>
                  <a:gd name="connsiteX1" fmla="*/ 62563 w 791379"/>
                  <a:gd name="connsiteY1" fmla="*/ 448476 h 620263"/>
                  <a:gd name="connsiteX2" fmla="*/ 91915 w 791379"/>
                  <a:gd name="connsiteY2" fmla="*/ 407843 h 620263"/>
                  <a:gd name="connsiteX3" fmla="*/ 195987 w 791379"/>
                  <a:gd name="connsiteY3" fmla="*/ 485745 h 620263"/>
                  <a:gd name="connsiteX4" fmla="*/ 212812 w 791379"/>
                  <a:gd name="connsiteY4" fmla="*/ 36635 h 620263"/>
                  <a:gd name="connsiteX5" fmla="*/ 231798 w 791379"/>
                  <a:gd name="connsiteY5" fmla="*/ 37271 h 620263"/>
                  <a:gd name="connsiteX6" fmla="*/ 275484 w 791379"/>
                  <a:gd name="connsiteY6" fmla="*/ 575758 h 620263"/>
                  <a:gd name="connsiteX7" fmla="*/ 308343 w 791379"/>
                  <a:gd name="connsiteY7" fmla="*/ 584247 h 620263"/>
                  <a:gd name="connsiteX8" fmla="*/ 480211 w 791379"/>
                  <a:gd name="connsiteY8" fmla="*/ 418548 h 620263"/>
                  <a:gd name="connsiteX9" fmla="*/ 603286 w 791379"/>
                  <a:gd name="connsiteY9" fmla="*/ 253685 h 620263"/>
                  <a:gd name="connsiteX10" fmla="*/ 693389 w 791379"/>
                  <a:gd name="connsiteY10" fmla="*/ 369314 h 620263"/>
                  <a:gd name="connsiteX11" fmla="*/ 791379 w 791379"/>
                  <a:gd name="connsiteY11" fmla="*/ 414986 h 620263"/>
                  <a:gd name="connsiteX0" fmla="*/ 0 w 791379"/>
                  <a:gd name="connsiteY0" fmla="*/ 484082 h 616343"/>
                  <a:gd name="connsiteX1" fmla="*/ 62563 w 791379"/>
                  <a:gd name="connsiteY1" fmla="*/ 444556 h 616343"/>
                  <a:gd name="connsiteX2" fmla="*/ 91915 w 791379"/>
                  <a:gd name="connsiteY2" fmla="*/ 403923 h 616343"/>
                  <a:gd name="connsiteX3" fmla="*/ 195987 w 791379"/>
                  <a:gd name="connsiteY3" fmla="*/ 481825 h 616343"/>
                  <a:gd name="connsiteX4" fmla="*/ 212812 w 791379"/>
                  <a:gd name="connsiteY4" fmla="*/ 32715 h 616343"/>
                  <a:gd name="connsiteX5" fmla="*/ 231798 w 791379"/>
                  <a:gd name="connsiteY5" fmla="*/ 33351 h 616343"/>
                  <a:gd name="connsiteX6" fmla="*/ 275484 w 791379"/>
                  <a:gd name="connsiteY6" fmla="*/ 571838 h 616343"/>
                  <a:gd name="connsiteX7" fmla="*/ 308343 w 791379"/>
                  <a:gd name="connsiteY7" fmla="*/ 580327 h 616343"/>
                  <a:gd name="connsiteX8" fmla="*/ 480211 w 791379"/>
                  <a:gd name="connsiteY8" fmla="*/ 414628 h 616343"/>
                  <a:gd name="connsiteX9" fmla="*/ 603286 w 791379"/>
                  <a:gd name="connsiteY9" fmla="*/ 249765 h 616343"/>
                  <a:gd name="connsiteX10" fmla="*/ 693389 w 791379"/>
                  <a:gd name="connsiteY10" fmla="*/ 365394 h 616343"/>
                  <a:gd name="connsiteX11" fmla="*/ 791379 w 791379"/>
                  <a:gd name="connsiteY11" fmla="*/ 411066 h 616343"/>
                  <a:gd name="connsiteX0" fmla="*/ 0 w 791379"/>
                  <a:gd name="connsiteY0" fmla="*/ 486297 h 618558"/>
                  <a:gd name="connsiteX1" fmla="*/ 62563 w 791379"/>
                  <a:gd name="connsiteY1" fmla="*/ 446771 h 618558"/>
                  <a:gd name="connsiteX2" fmla="*/ 91915 w 791379"/>
                  <a:gd name="connsiteY2" fmla="*/ 406138 h 618558"/>
                  <a:gd name="connsiteX3" fmla="*/ 195987 w 791379"/>
                  <a:gd name="connsiteY3" fmla="*/ 484040 h 618558"/>
                  <a:gd name="connsiteX4" fmla="*/ 212812 w 791379"/>
                  <a:gd name="connsiteY4" fmla="*/ 34930 h 618558"/>
                  <a:gd name="connsiteX5" fmla="*/ 231798 w 791379"/>
                  <a:gd name="connsiteY5" fmla="*/ 35566 h 618558"/>
                  <a:gd name="connsiteX6" fmla="*/ 275484 w 791379"/>
                  <a:gd name="connsiteY6" fmla="*/ 574053 h 618558"/>
                  <a:gd name="connsiteX7" fmla="*/ 308343 w 791379"/>
                  <a:gd name="connsiteY7" fmla="*/ 582542 h 618558"/>
                  <a:gd name="connsiteX8" fmla="*/ 480211 w 791379"/>
                  <a:gd name="connsiteY8" fmla="*/ 416843 h 618558"/>
                  <a:gd name="connsiteX9" fmla="*/ 603286 w 791379"/>
                  <a:gd name="connsiteY9" fmla="*/ 251980 h 618558"/>
                  <a:gd name="connsiteX10" fmla="*/ 693389 w 791379"/>
                  <a:gd name="connsiteY10" fmla="*/ 367609 h 618558"/>
                  <a:gd name="connsiteX11" fmla="*/ 791379 w 791379"/>
                  <a:gd name="connsiteY11" fmla="*/ 413281 h 618558"/>
                  <a:gd name="connsiteX0" fmla="*/ 0 w 791379"/>
                  <a:gd name="connsiteY0" fmla="*/ 486297 h 617583"/>
                  <a:gd name="connsiteX1" fmla="*/ 62563 w 791379"/>
                  <a:gd name="connsiteY1" fmla="*/ 446771 h 617583"/>
                  <a:gd name="connsiteX2" fmla="*/ 91915 w 791379"/>
                  <a:gd name="connsiteY2" fmla="*/ 406138 h 617583"/>
                  <a:gd name="connsiteX3" fmla="*/ 195987 w 791379"/>
                  <a:gd name="connsiteY3" fmla="*/ 484040 h 617583"/>
                  <a:gd name="connsiteX4" fmla="*/ 212812 w 791379"/>
                  <a:gd name="connsiteY4" fmla="*/ 34930 h 617583"/>
                  <a:gd name="connsiteX5" fmla="*/ 231798 w 791379"/>
                  <a:gd name="connsiteY5" fmla="*/ 35566 h 617583"/>
                  <a:gd name="connsiteX6" fmla="*/ 279942 w 791379"/>
                  <a:gd name="connsiteY6" fmla="*/ 572270 h 617583"/>
                  <a:gd name="connsiteX7" fmla="*/ 308343 w 791379"/>
                  <a:gd name="connsiteY7" fmla="*/ 582542 h 617583"/>
                  <a:gd name="connsiteX8" fmla="*/ 480211 w 791379"/>
                  <a:gd name="connsiteY8" fmla="*/ 416843 h 617583"/>
                  <a:gd name="connsiteX9" fmla="*/ 603286 w 791379"/>
                  <a:gd name="connsiteY9" fmla="*/ 251980 h 617583"/>
                  <a:gd name="connsiteX10" fmla="*/ 693389 w 791379"/>
                  <a:gd name="connsiteY10" fmla="*/ 367609 h 617583"/>
                  <a:gd name="connsiteX11" fmla="*/ 791379 w 791379"/>
                  <a:gd name="connsiteY11" fmla="*/ 413281 h 6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379" h="617583">
                    <a:moveTo>
                      <a:pt x="0" y="486297"/>
                    </a:moveTo>
                    <a:cubicBezTo>
                      <a:pt x="25399" y="486200"/>
                      <a:pt x="40751" y="485019"/>
                      <a:pt x="62563" y="446771"/>
                    </a:cubicBezTo>
                    <a:cubicBezTo>
                      <a:pt x="73244" y="426146"/>
                      <a:pt x="71587" y="408120"/>
                      <a:pt x="91915" y="406138"/>
                    </a:cubicBezTo>
                    <a:cubicBezTo>
                      <a:pt x="118735" y="403228"/>
                      <a:pt x="142855" y="528863"/>
                      <a:pt x="195987" y="484040"/>
                    </a:cubicBezTo>
                    <a:cubicBezTo>
                      <a:pt x="225606" y="441712"/>
                      <a:pt x="205815" y="120194"/>
                      <a:pt x="212812" y="34930"/>
                    </a:cubicBezTo>
                    <a:cubicBezTo>
                      <a:pt x="211352" y="11447"/>
                      <a:pt x="226425" y="-30591"/>
                      <a:pt x="231798" y="35566"/>
                    </a:cubicBezTo>
                    <a:cubicBezTo>
                      <a:pt x="241797" y="125865"/>
                      <a:pt x="267927" y="470558"/>
                      <a:pt x="279942" y="572270"/>
                    </a:cubicBezTo>
                    <a:cubicBezTo>
                      <a:pt x="285717" y="641887"/>
                      <a:pt x="304682" y="619739"/>
                      <a:pt x="308343" y="582542"/>
                    </a:cubicBezTo>
                    <a:cubicBezTo>
                      <a:pt x="326320" y="385074"/>
                      <a:pt x="431054" y="471937"/>
                      <a:pt x="480211" y="416843"/>
                    </a:cubicBezTo>
                    <a:cubicBezTo>
                      <a:pt x="529368" y="361749"/>
                      <a:pt x="567756" y="260186"/>
                      <a:pt x="603286" y="251980"/>
                    </a:cubicBezTo>
                    <a:cubicBezTo>
                      <a:pt x="638816" y="243774"/>
                      <a:pt x="659258" y="344590"/>
                      <a:pt x="693389" y="367609"/>
                    </a:cubicBezTo>
                    <a:cubicBezTo>
                      <a:pt x="726593" y="396193"/>
                      <a:pt x="757594" y="408910"/>
                      <a:pt x="791379" y="413281"/>
                    </a:cubicBezTo>
                  </a:path>
                </a:pathLst>
              </a:custGeom>
              <a:noFill/>
              <a:ln w="15875">
                <a:gradFill>
                  <a:gsLst>
                    <a:gs pos="23000">
                      <a:schemeClr val="accent3"/>
                    </a:gs>
                    <a:gs pos="0">
                      <a:schemeClr val="bg1">
                        <a:alpha val="0"/>
                      </a:schemeClr>
                    </a:gs>
                    <a:gs pos="100000">
                      <a:schemeClr val="accent3"/>
                    </a:gs>
                  </a:gsLst>
                  <a:lin ang="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5EC8AAE8-6ADD-4057-BF4C-CF14198E5BFE}"/>
                  </a:ext>
                </a:extLst>
              </p:cNvPr>
              <p:cNvSpPr/>
              <p:nvPr/>
            </p:nvSpPr>
            <p:spPr>
              <a:xfrm>
                <a:off x="11505753" y="4304075"/>
                <a:ext cx="180803" cy="1808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ross 36">
                <a:extLst>
                  <a:ext uri="{FF2B5EF4-FFF2-40B4-BE49-F238E27FC236}">
                    <a16:creationId xmlns:a16="http://schemas.microsoft.com/office/drawing/2014/main" id="{FF4B4872-E9E1-413E-A422-73074CA0B2FB}"/>
                  </a:ext>
                </a:extLst>
              </p:cNvPr>
              <p:cNvSpPr/>
              <p:nvPr/>
            </p:nvSpPr>
            <p:spPr>
              <a:xfrm>
                <a:off x="11535888" y="4334209"/>
                <a:ext cx="120536" cy="120536"/>
              </a:xfrm>
              <a:prstGeom prst="plus">
                <a:avLst>
                  <a:gd name="adj" fmla="val 363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D1EEC79-1FAB-49A6-96F8-717493AD41F9}"/>
                  </a:ext>
                </a:extLst>
              </p:cNvPr>
              <p:cNvSpPr/>
              <p:nvPr/>
            </p:nvSpPr>
            <p:spPr>
              <a:xfrm>
                <a:off x="11745842" y="4314812"/>
                <a:ext cx="43935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59AAEE6-C66E-4B51-97AA-DA1C488BB058}"/>
                  </a:ext>
                </a:extLst>
              </p:cNvPr>
              <p:cNvSpPr/>
              <p:nvPr/>
            </p:nvSpPr>
            <p:spPr>
              <a:xfrm>
                <a:off x="12244484" y="4314810"/>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FB4DD35-261F-4E7E-9F22-64E4210B5EC8}"/>
                  </a:ext>
                </a:extLst>
              </p:cNvPr>
              <p:cNvSpPr/>
              <p:nvPr/>
            </p:nvSpPr>
            <p:spPr>
              <a:xfrm>
                <a:off x="11745842" y="4399539"/>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CE9A754-9988-463E-9CD3-0AB194B7E906}"/>
                  </a:ext>
                </a:extLst>
              </p:cNvPr>
              <p:cNvSpPr/>
              <p:nvPr/>
            </p:nvSpPr>
            <p:spPr>
              <a:xfrm>
                <a:off x="12030922" y="4398532"/>
                <a:ext cx="239624" cy="552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Shape 128">
                <a:extLst>
                  <a:ext uri="{FF2B5EF4-FFF2-40B4-BE49-F238E27FC236}">
                    <a16:creationId xmlns:a16="http://schemas.microsoft.com/office/drawing/2014/main" id="{35A27D59-4B1B-4AAB-96C6-972F36235152}"/>
                  </a:ext>
                </a:extLst>
              </p:cNvPr>
              <p:cNvSpPr/>
              <p:nvPr/>
            </p:nvSpPr>
            <p:spPr>
              <a:xfrm>
                <a:off x="11772627" y="4331149"/>
                <a:ext cx="686368" cy="105236"/>
              </a:xfrm>
              <a:custGeom>
                <a:avLst/>
                <a:gdLst>
                  <a:gd name="connsiteX0" fmla="*/ 153859 w 686368"/>
                  <a:gd name="connsiteY0" fmla="*/ 84729 h 105236"/>
                  <a:gd name="connsiteX1" fmla="*/ 183481 w 686368"/>
                  <a:gd name="connsiteY1" fmla="*/ 84729 h 105236"/>
                  <a:gd name="connsiteX2" fmla="*/ 187726 w 686368"/>
                  <a:gd name="connsiteY2" fmla="*/ 88974 h 105236"/>
                  <a:gd name="connsiteX3" fmla="*/ 187726 w 686368"/>
                  <a:gd name="connsiteY3" fmla="*/ 100991 h 105236"/>
                  <a:gd name="connsiteX4" fmla="*/ 183481 w 686368"/>
                  <a:gd name="connsiteY4" fmla="*/ 105236 h 105236"/>
                  <a:gd name="connsiteX5" fmla="*/ 153859 w 686368"/>
                  <a:gd name="connsiteY5" fmla="*/ 105236 h 105236"/>
                  <a:gd name="connsiteX6" fmla="*/ 149614 w 686368"/>
                  <a:gd name="connsiteY6" fmla="*/ 100991 h 105236"/>
                  <a:gd name="connsiteX7" fmla="*/ 149614 w 686368"/>
                  <a:gd name="connsiteY7" fmla="*/ 88974 h 105236"/>
                  <a:gd name="connsiteX8" fmla="*/ 153859 w 686368"/>
                  <a:gd name="connsiteY8" fmla="*/ 84729 h 105236"/>
                  <a:gd name="connsiteX9" fmla="*/ 4245 w 686368"/>
                  <a:gd name="connsiteY9" fmla="*/ 84729 h 105236"/>
                  <a:gd name="connsiteX10" fmla="*/ 114508 w 686368"/>
                  <a:gd name="connsiteY10" fmla="*/ 84729 h 105236"/>
                  <a:gd name="connsiteX11" fmla="*/ 118753 w 686368"/>
                  <a:gd name="connsiteY11" fmla="*/ 88974 h 105236"/>
                  <a:gd name="connsiteX12" fmla="*/ 118753 w 686368"/>
                  <a:gd name="connsiteY12" fmla="*/ 100991 h 105236"/>
                  <a:gd name="connsiteX13" fmla="*/ 114508 w 686368"/>
                  <a:gd name="connsiteY13" fmla="*/ 105236 h 105236"/>
                  <a:gd name="connsiteX14" fmla="*/ 4245 w 686368"/>
                  <a:gd name="connsiteY14" fmla="*/ 105236 h 105236"/>
                  <a:gd name="connsiteX15" fmla="*/ 0 w 686368"/>
                  <a:gd name="connsiteY15" fmla="*/ 100991 h 105236"/>
                  <a:gd name="connsiteX16" fmla="*/ 0 w 686368"/>
                  <a:gd name="connsiteY16" fmla="*/ 88974 h 105236"/>
                  <a:gd name="connsiteX17" fmla="*/ 4245 w 686368"/>
                  <a:gd name="connsiteY17" fmla="*/ 84729 h 105236"/>
                  <a:gd name="connsiteX18" fmla="*/ 438939 w 686368"/>
                  <a:gd name="connsiteY18" fmla="*/ 83722 h 105236"/>
                  <a:gd name="connsiteX19" fmla="*/ 468561 w 686368"/>
                  <a:gd name="connsiteY19" fmla="*/ 83722 h 105236"/>
                  <a:gd name="connsiteX20" fmla="*/ 472806 w 686368"/>
                  <a:gd name="connsiteY20" fmla="*/ 87967 h 105236"/>
                  <a:gd name="connsiteX21" fmla="*/ 472806 w 686368"/>
                  <a:gd name="connsiteY21" fmla="*/ 99984 h 105236"/>
                  <a:gd name="connsiteX22" fmla="*/ 468561 w 686368"/>
                  <a:gd name="connsiteY22" fmla="*/ 104229 h 105236"/>
                  <a:gd name="connsiteX23" fmla="*/ 438939 w 686368"/>
                  <a:gd name="connsiteY23" fmla="*/ 104229 h 105236"/>
                  <a:gd name="connsiteX24" fmla="*/ 434694 w 686368"/>
                  <a:gd name="connsiteY24" fmla="*/ 99984 h 105236"/>
                  <a:gd name="connsiteX25" fmla="*/ 434694 w 686368"/>
                  <a:gd name="connsiteY25" fmla="*/ 87967 h 105236"/>
                  <a:gd name="connsiteX26" fmla="*/ 438939 w 686368"/>
                  <a:gd name="connsiteY26" fmla="*/ 83722 h 105236"/>
                  <a:gd name="connsiteX27" fmla="*/ 289325 w 686368"/>
                  <a:gd name="connsiteY27" fmla="*/ 83722 h 105236"/>
                  <a:gd name="connsiteX28" fmla="*/ 399588 w 686368"/>
                  <a:gd name="connsiteY28" fmla="*/ 83722 h 105236"/>
                  <a:gd name="connsiteX29" fmla="*/ 403833 w 686368"/>
                  <a:gd name="connsiteY29" fmla="*/ 87967 h 105236"/>
                  <a:gd name="connsiteX30" fmla="*/ 403833 w 686368"/>
                  <a:gd name="connsiteY30" fmla="*/ 99984 h 105236"/>
                  <a:gd name="connsiteX31" fmla="*/ 399588 w 686368"/>
                  <a:gd name="connsiteY31" fmla="*/ 104229 h 105236"/>
                  <a:gd name="connsiteX32" fmla="*/ 289325 w 686368"/>
                  <a:gd name="connsiteY32" fmla="*/ 104229 h 105236"/>
                  <a:gd name="connsiteX33" fmla="*/ 285080 w 686368"/>
                  <a:gd name="connsiteY33" fmla="*/ 99984 h 105236"/>
                  <a:gd name="connsiteX34" fmla="*/ 285080 w 686368"/>
                  <a:gd name="connsiteY34" fmla="*/ 87967 h 105236"/>
                  <a:gd name="connsiteX35" fmla="*/ 289325 w 686368"/>
                  <a:gd name="connsiteY35" fmla="*/ 83722 h 105236"/>
                  <a:gd name="connsiteX36" fmla="*/ 353589 w 686368"/>
                  <a:gd name="connsiteY36" fmla="*/ 2 h 105236"/>
                  <a:gd name="connsiteX37" fmla="*/ 383211 w 686368"/>
                  <a:gd name="connsiteY37" fmla="*/ 2 h 105236"/>
                  <a:gd name="connsiteX38" fmla="*/ 387456 w 686368"/>
                  <a:gd name="connsiteY38" fmla="*/ 4247 h 105236"/>
                  <a:gd name="connsiteX39" fmla="*/ 387456 w 686368"/>
                  <a:gd name="connsiteY39" fmla="*/ 16264 h 105236"/>
                  <a:gd name="connsiteX40" fmla="*/ 383211 w 686368"/>
                  <a:gd name="connsiteY40" fmla="*/ 20509 h 105236"/>
                  <a:gd name="connsiteX41" fmla="*/ 353589 w 686368"/>
                  <a:gd name="connsiteY41" fmla="*/ 20509 h 105236"/>
                  <a:gd name="connsiteX42" fmla="*/ 349344 w 686368"/>
                  <a:gd name="connsiteY42" fmla="*/ 16264 h 105236"/>
                  <a:gd name="connsiteX43" fmla="*/ 349344 w 686368"/>
                  <a:gd name="connsiteY43" fmla="*/ 4247 h 105236"/>
                  <a:gd name="connsiteX44" fmla="*/ 353589 w 686368"/>
                  <a:gd name="connsiteY44" fmla="*/ 2 h 105236"/>
                  <a:gd name="connsiteX45" fmla="*/ 8320 w 686368"/>
                  <a:gd name="connsiteY45" fmla="*/ 2 h 105236"/>
                  <a:gd name="connsiteX46" fmla="*/ 314237 w 686368"/>
                  <a:gd name="connsiteY46" fmla="*/ 2 h 105236"/>
                  <a:gd name="connsiteX47" fmla="*/ 318482 w 686368"/>
                  <a:gd name="connsiteY47" fmla="*/ 4247 h 105236"/>
                  <a:gd name="connsiteX48" fmla="*/ 318482 w 686368"/>
                  <a:gd name="connsiteY48" fmla="*/ 16264 h 105236"/>
                  <a:gd name="connsiteX49" fmla="*/ 314237 w 686368"/>
                  <a:gd name="connsiteY49" fmla="*/ 20509 h 105236"/>
                  <a:gd name="connsiteX50" fmla="*/ 8320 w 686368"/>
                  <a:gd name="connsiteY50" fmla="*/ 20509 h 105236"/>
                  <a:gd name="connsiteX51" fmla="*/ 4075 w 686368"/>
                  <a:gd name="connsiteY51" fmla="*/ 16264 h 105236"/>
                  <a:gd name="connsiteX52" fmla="*/ 4075 w 686368"/>
                  <a:gd name="connsiteY52" fmla="*/ 4247 h 105236"/>
                  <a:gd name="connsiteX53" fmla="*/ 8320 w 686368"/>
                  <a:gd name="connsiteY53" fmla="*/ 2 h 105236"/>
                  <a:gd name="connsiteX54" fmla="*/ 652501 w 686368"/>
                  <a:gd name="connsiteY54" fmla="*/ 0 h 105236"/>
                  <a:gd name="connsiteX55" fmla="*/ 682123 w 686368"/>
                  <a:gd name="connsiteY55" fmla="*/ 0 h 105236"/>
                  <a:gd name="connsiteX56" fmla="*/ 686368 w 686368"/>
                  <a:gd name="connsiteY56" fmla="*/ 4245 h 105236"/>
                  <a:gd name="connsiteX57" fmla="*/ 686368 w 686368"/>
                  <a:gd name="connsiteY57" fmla="*/ 16262 h 105236"/>
                  <a:gd name="connsiteX58" fmla="*/ 682123 w 686368"/>
                  <a:gd name="connsiteY58" fmla="*/ 20507 h 105236"/>
                  <a:gd name="connsiteX59" fmla="*/ 652501 w 686368"/>
                  <a:gd name="connsiteY59" fmla="*/ 20507 h 105236"/>
                  <a:gd name="connsiteX60" fmla="*/ 648256 w 686368"/>
                  <a:gd name="connsiteY60" fmla="*/ 16262 h 105236"/>
                  <a:gd name="connsiteX61" fmla="*/ 648256 w 686368"/>
                  <a:gd name="connsiteY61" fmla="*/ 4245 h 105236"/>
                  <a:gd name="connsiteX62" fmla="*/ 652501 w 686368"/>
                  <a:gd name="connsiteY62" fmla="*/ 0 h 105236"/>
                  <a:gd name="connsiteX63" fmla="*/ 502887 w 686368"/>
                  <a:gd name="connsiteY63" fmla="*/ 0 h 105236"/>
                  <a:gd name="connsiteX64" fmla="*/ 613150 w 686368"/>
                  <a:gd name="connsiteY64" fmla="*/ 0 h 105236"/>
                  <a:gd name="connsiteX65" fmla="*/ 617395 w 686368"/>
                  <a:gd name="connsiteY65" fmla="*/ 4245 h 105236"/>
                  <a:gd name="connsiteX66" fmla="*/ 617395 w 686368"/>
                  <a:gd name="connsiteY66" fmla="*/ 16262 h 105236"/>
                  <a:gd name="connsiteX67" fmla="*/ 613150 w 686368"/>
                  <a:gd name="connsiteY67" fmla="*/ 20507 h 105236"/>
                  <a:gd name="connsiteX68" fmla="*/ 502887 w 686368"/>
                  <a:gd name="connsiteY68" fmla="*/ 20507 h 105236"/>
                  <a:gd name="connsiteX69" fmla="*/ 498642 w 686368"/>
                  <a:gd name="connsiteY69" fmla="*/ 16262 h 105236"/>
                  <a:gd name="connsiteX70" fmla="*/ 498642 w 686368"/>
                  <a:gd name="connsiteY70" fmla="*/ 4245 h 105236"/>
                  <a:gd name="connsiteX71" fmla="*/ 502887 w 686368"/>
                  <a:gd name="connsiteY71" fmla="*/ 0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86368" h="105236">
                    <a:moveTo>
                      <a:pt x="153859" y="84729"/>
                    </a:moveTo>
                    <a:lnTo>
                      <a:pt x="183481" y="84729"/>
                    </a:lnTo>
                    <a:cubicBezTo>
                      <a:pt x="185825" y="84729"/>
                      <a:pt x="187726" y="86630"/>
                      <a:pt x="187726" y="88974"/>
                    </a:cubicBezTo>
                    <a:lnTo>
                      <a:pt x="187726" y="100991"/>
                    </a:lnTo>
                    <a:cubicBezTo>
                      <a:pt x="187726" y="103335"/>
                      <a:pt x="185825" y="105236"/>
                      <a:pt x="183481" y="105236"/>
                    </a:cubicBezTo>
                    <a:lnTo>
                      <a:pt x="153859" y="105236"/>
                    </a:lnTo>
                    <a:cubicBezTo>
                      <a:pt x="151515" y="105236"/>
                      <a:pt x="149614" y="103335"/>
                      <a:pt x="149614" y="100991"/>
                    </a:cubicBezTo>
                    <a:lnTo>
                      <a:pt x="149614" y="88974"/>
                    </a:lnTo>
                    <a:cubicBezTo>
                      <a:pt x="149614" y="86630"/>
                      <a:pt x="151515" y="84729"/>
                      <a:pt x="153859" y="84729"/>
                    </a:cubicBezTo>
                    <a:close/>
                    <a:moveTo>
                      <a:pt x="4245" y="84729"/>
                    </a:moveTo>
                    <a:lnTo>
                      <a:pt x="114508" y="84729"/>
                    </a:lnTo>
                    <a:cubicBezTo>
                      <a:pt x="116852" y="84729"/>
                      <a:pt x="118753" y="86630"/>
                      <a:pt x="118753" y="88974"/>
                    </a:cubicBezTo>
                    <a:lnTo>
                      <a:pt x="118753" y="100991"/>
                    </a:lnTo>
                    <a:cubicBezTo>
                      <a:pt x="118753" y="103335"/>
                      <a:pt x="116852" y="105236"/>
                      <a:pt x="114508" y="105236"/>
                    </a:cubicBezTo>
                    <a:lnTo>
                      <a:pt x="4245" y="105236"/>
                    </a:lnTo>
                    <a:cubicBezTo>
                      <a:pt x="1901" y="105236"/>
                      <a:pt x="0" y="103335"/>
                      <a:pt x="0" y="100991"/>
                    </a:cubicBezTo>
                    <a:lnTo>
                      <a:pt x="0" y="88974"/>
                    </a:lnTo>
                    <a:cubicBezTo>
                      <a:pt x="0" y="86630"/>
                      <a:pt x="1901" y="84729"/>
                      <a:pt x="4245" y="84729"/>
                    </a:cubicBezTo>
                    <a:close/>
                    <a:moveTo>
                      <a:pt x="438939" y="83722"/>
                    </a:moveTo>
                    <a:lnTo>
                      <a:pt x="468561" y="83722"/>
                    </a:lnTo>
                    <a:cubicBezTo>
                      <a:pt x="470905" y="83722"/>
                      <a:pt x="472806" y="85623"/>
                      <a:pt x="472806" y="87967"/>
                    </a:cubicBezTo>
                    <a:lnTo>
                      <a:pt x="472806" y="99984"/>
                    </a:lnTo>
                    <a:cubicBezTo>
                      <a:pt x="472806" y="102328"/>
                      <a:pt x="470905" y="104229"/>
                      <a:pt x="468561" y="104229"/>
                    </a:cubicBezTo>
                    <a:lnTo>
                      <a:pt x="438939" y="104229"/>
                    </a:lnTo>
                    <a:cubicBezTo>
                      <a:pt x="436595" y="104229"/>
                      <a:pt x="434694" y="102328"/>
                      <a:pt x="434694" y="99984"/>
                    </a:cubicBezTo>
                    <a:lnTo>
                      <a:pt x="434694" y="87967"/>
                    </a:lnTo>
                    <a:cubicBezTo>
                      <a:pt x="434694" y="85623"/>
                      <a:pt x="436595" y="83722"/>
                      <a:pt x="438939" y="83722"/>
                    </a:cubicBezTo>
                    <a:close/>
                    <a:moveTo>
                      <a:pt x="289325" y="83722"/>
                    </a:moveTo>
                    <a:lnTo>
                      <a:pt x="399588" y="83722"/>
                    </a:lnTo>
                    <a:cubicBezTo>
                      <a:pt x="401932" y="83722"/>
                      <a:pt x="403833" y="85623"/>
                      <a:pt x="403833" y="87967"/>
                    </a:cubicBezTo>
                    <a:lnTo>
                      <a:pt x="403833" y="99984"/>
                    </a:lnTo>
                    <a:cubicBezTo>
                      <a:pt x="403833" y="102328"/>
                      <a:pt x="401932" y="104229"/>
                      <a:pt x="399588" y="104229"/>
                    </a:cubicBezTo>
                    <a:lnTo>
                      <a:pt x="289325" y="104229"/>
                    </a:lnTo>
                    <a:cubicBezTo>
                      <a:pt x="286981" y="104229"/>
                      <a:pt x="285080" y="102328"/>
                      <a:pt x="285080" y="99984"/>
                    </a:cubicBezTo>
                    <a:lnTo>
                      <a:pt x="285080" y="87967"/>
                    </a:lnTo>
                    <a:cubicBezTo>
                      <a:pt x="285080" y="85623"/>
                      <a:pt x="286981" y="83722"/>
                      <a:pt x="289325" y="83722"/>
                    </a:cubicBezTo>
                    <a:close/>
                    <a:moveTo>
                      <a:pt x="353589" y="2"/>
                    </a:moveTo>
                    <a:lnTo>
                      <a:pt x="383211" y="2"/>
                    </a:lnTo>
                    <a:cubicBezTo>
                      <a:pt x="385555" y="2"/>
                      <a:pt x="387456" y="1903"/>
                      <a:pt x="387456" y="4247"/>
                    </a:cubicBezTo>
                    <a:lnTo>
                      <a:pt x="387456" y="16264"/>
                    </a:lnTo>
                    <a:cubicBezTo>
                      <a:pt x="387456" y="18608"/>
                      <a:pt x="385555" y="20509"/>
                      <a:pt x="383211" y="20509"/>
                    </a:cubicBezTo>
                    <a:lnTo>
                      <a:pt x="353589" y="20509"/>
                    </a:lnTo>
                    <a:cubicBezTo>
                      <a:pt x="351245" y="20509"/>
                      <a:pt x="349344" y="18608"/>
                      <a:pt x="349344" y="16264"/>
                    </a:cubicBezTo>
                    <a:lnTo>
                      <a:pt x="349344" y="4247"/>
                    </a:lnTo>
                    <a:cubicBezTo>
                      <a:pt x="349344" y="1903"/>
                      <a:pt x="351245" y="2"/>
                      <a:pt x="353589" y="2"/>
                    </a:cubicBezTo>
                    <a:close/>
                    <a:moveTo>
                      <a:pt x="8320" y="2"/>
                    </a:moveTo>
                    <a:lnTo>
                      <a:pt x="314237" y="2"/>
                    </a:lnTo>
                    <a:cubicBezTo>
                      <a:pt x="316581" y="2"/>
                      <a:pt x="318482" y="1903"/>
                      <a:pt x="318482" y="4247"/>
                    </a:cubicBezTo>
                    <a:lnTo>
                      <a:pt x="318482" y="16264"/>
                    </a:lnTo>
                    <a:cubicBezTo>
                      <a:pt x="318482" y="18608"/>
                      <a:pt x="316581" y="20509"/>
                      <a:pt x="314237" y="20509"/>
                    </a:cubicBezTo>
                    <a:lnTo>
                      <a:pt x="8320" y="20509"/>
                    </a:lnTo>
                    <a:cubicBezTo>
                      <a:pt x="5976" y="20509"/>
                      <a:pt x="4075" y="18608"/>
                      <a:pt x="4075" y="16264"/>
                    </a:cubicBezTo>
                    <a:lnTo>
                      <a:pt x="4075" y="4247"/>
                    </a:lnTo>
                    <a:cubicBezTo>
                      <a:pt x="4075" y="1903"/>
                      <a:pt x="5976" y="2"/>
                      <a:pt x="8320" y="2"/>
                    </a:cubicBezTo>
                    <a:close/>
                    <a:moveTo>
                      <a:pt x="652501" y="0"/>
                    </a:moveTo>
                    <a:lnTo>
                      <a:pt x="682123" y="0"/>
                    </a:lnTo>
                    <a:cubicBezTo>
                      <a:pt x="684467" y="0"/>
                      <a:pt x="686368" y="1901"/>
                      <a:pt x="686368" y="4245"/>
                    </a:cubicBezTo>
                    <a:lnTo>
                      <a:pt x="686368" y="16262"/>
                    </a:lnTo>
                    <a:cubicBezTo>
                      <a:pt x="686368" y="18606"/>
                      <a:pt x="684467" y="20507"/>
                      <a:pt x="682123" y="20507"/>
                    </a:cubicBezTo>
                    <a:lnTo>
                      <a:pt x="652501" y="20507"/>
                    </a:lnTo>
                    <a:cubicBezTo>
                      <a:pt x="650157" y="20507"/>
                      <a:pt x="648256" y="18606"/>
                      <a:pt x="648256" y="16262"/>
                    </a:cubicBezTo>
                    <a:lnTo>
                      <a:pt x="648256" y="4245"/>
                    </a:lnTo>
                    <a:cubicBezTo>
                      <a:pt x="648256" y="1901"/>
                      <a:pt x="650157" y="0"/>
                      <a:pt x="652501" y="0"/>
                    </a:cubicBezTo>
                    <a:close/>
                    <a:moveTo>
                      <a:pt x="502887" y="0"/>
                    </a:moveTo>
                    <a:lnTo>
                      <a:pt x="613150" y="0"/>
                    </a:lnTo>
                    <a:cubicBezTo>
                      <a:pt x="615494" y="0"/>
                      <a:pt x="617395" y="1901"/>
                      <a:pt x="617395" y="4245"/>
                    </a:cubicBezTo>
                    <a:lnTo>
                      <a:pt x="617395" y="16262"/>
                    </a:lnTo>
                    <a:cubicBezTo>
                      <a:pt x="617395" y="18606"/>
                      <a:pt x="615494" y="20507"/>
                      <a:pt x="613150" y="20507"/>
                    </a:cubicBezTo>
                    <a:lnTo>
                      <a:pt x="502887" y="20507"/>
                    </a:lnTo>
                    <a:cubicBezTo>
                      <a:pt x="500543" y="20507"/>
                      <a:pt x="498642" y="18606"/>
                      <a:pt x="498642" y="16262"/>
                    </a:cubicBezTo>
                    <a:lnTo>
                      <a:pt x="498642" y="4245"/>
                    </a:lnTo>
                    <a:cubicBezTo>
                      <a:pt x="498642" y="1901"/>
                      <a:pt x="500543" y="0"/>
                      <a:pt x="502887" y="0"/>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8" name="Freeform: Shape 17">
              <a:extLst>
                <a:ext uri="{FF2B5EF4-FFF2-40B4-BE49-F238E27FC236}">
                  <a16:creationId xmlns:a16="http://schemas.microsoft.com/office/drawing/2014/main" id="{5F71D2DA-EB3F-46FD-BF6B-BC53C649569F}"/>
                </a:ext>
              </a:extLst>
            </p:cNvPr>
            <p:cNvSpPr/>
            <p:nvPr/>
          </p:nvSpPr>
          <p:spPr>
            <a:xfrm rot="18902941">
              <a:off x="10242661" y="3983156"/>
              <a:ext cx="1144096" cy="1352486"/>
            </a:xfrm>
            <a:custGeom>
              <a:avLst/>
              <a:gdLst>
                <a:gd name="connsiteX0" fmla="*/ 1697155 w 3375646"/>
                <a:gd name="connsiteY0" fmla="*/ 0 h 3990500"/>
                <a:gd name="connsiteX1" fmla="*/ 3236340 w 3375646"/>
                <a:gd name="connsiteY1" fmla="*/ 0 h 3990500"/>
                <a:gd name="connsiteX2" fmla="*/ 3375646 w 3375646"/>
                <a:gd name="connsiteY2" fmla="*/ 184244 h 3990500"/>
                <a:gd name="connsiteX3" fmla="*/ 3375646 w 3375646"/>
                <a:gd name="connsiteY3" fmla="*/ 3806252 h 3990500"/>
                <a:gd name="connsiteX4" fmla="*/ 3236340 w 3375646"/>
                <a:gd name="connsiteY4" fmla="*/ 3990500 h 3990500"/>
                <a:gd name="connsiteX5" fmla="*/ 0 w 3375646"/>
                <a:gd name="connsiteY5" fmla="*/ 3990500 h 39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5646" h="3990500">
                  <a:moveTo>
                    <a:pt x="1697155" y="0"/>
                  </a:moveTo>
                  <a:lnTo>
                    <a:pt x="3236340" y="0"/>
                  </a:lnTo>
                  <a:cubicBezTo>
                    <a:pt x="3312732" y="0"/>
                    <a:pt x="3375646" y="80888"/>
                    <a:pt x="3375646" y="184244"/>
                  </a:cubicBezTo>
                  <a:lnTo>
                    <a:pt x="3375646" y="3806252"/>
                  </a:lnTo>
                  <a:cubicBezTo>
                    <a:pt x="3375646" y="3905115"/>
                    <a:pt x="3312732" y="3990500"/>
                    <a:pt x="3236340" y="3990500"/>
                  </a:cubicBezTo>
                  <a:lnTo>
                    <a:pt x="0" y="3990500"/>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grpSp>
          <p:nvGrpSpPr>
            <p:cNvPr id="19" name="Group 18">
              <a:extLst>
                <a:ext uri="{FF2B5EF4-FFF2-40B4-BE49-F238E27FC236}">
                  <a16:creationId xmlns:a16="http://schemas.microsoft.com/office/drawing/2014/main" id="{B1B54784-56B9-4584-8F9D-C7ABA098BDCC}"/>
                </a:ext>
              </a:extLst>
            </p:cNvPr>
            <p:cNvGrpSpPr/>
            <p:nvPr/>
          </p:nvGrpSpPr>
          <p:grpSpPr>
            <a:xfrm rot="18902941">
              <a:off x="9825321" y="5247373"/>
              <a:ext cx="109147" cy="109147"/>
              <a:chOff x="8118251" y="2289511"/>
              <a:chExt cx="453435" cy="453435"/>
            </a:xfrm>
            <a:solidFill>
              <a:schemeClr val="accent1">
                <a:alpha val="40000"/>
              </a:schemeClr>
            </a:solidFill>
          </p:grpSpPr>
          <p:sp>
            <p:nvSpPr>
              <p:cNvPr id="20" name="Oval 19">
                <a:extLst>
                  <a:ext uri="{FF2B5EF4-FFF2-40B4-BE49-F238E27FC236}">
                    <a16:creationId xmlns:a16="http://schemas.microsoft.com/office/drawing/2014/main" id="{271CF1EF-90A8-49E7-ABCF-36EAC2ED661B}"/>
                  </a:ext>
                </a:extLst>
              </p:cNvPr>
              <p:cNvSpPr/>
              <p:nvPr/>
            </p:nvSpPr>
            <p:spPr>
              <a:xfrm>
                <a:off x="8118251" y="2289511"/>
                <a:ext cx="453435" cy="45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5778F9B-E623-4BD2-ACC5-475E8BCD7AD8}"/>
                  </a:ext>
                </a:extLst>
              </p:cNvPr>
              <p:cNvSpPr/>
              <p:nvPr/>
            </p:nvSpPr>
            <p:spPr>
              <a:xfrm>
                <a:off x="8160877" y="2332137"/>
                <a:ext cx="368182" cy="3681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34495CB-3C2E-4033-A915-1253F01D7F6B}"/>
                  </a:ext>
                </a:extLst>
              </p:cNvPr>
              <p:cNvSpPr/>
              <p:nvPr/>
            </p:nvSpPr>
            <p:spPr>
              <a:xfrm>
                <a:off x="8207808" y="2379068"/>
                <a:ext cx="274320" cy="2743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5954EB3-8071-414D-9B45-7B15C269B4DD}"/>
                  </a:ext>
                </a:extLst>
              </p:cNvPr>
              <p:cNvSpPr/>
              <p:nvPr/>
            </p:nvSpPr>
            <p:spPr>
              <a:xfrm>
                <a:off x="8253528" y="2424788"/>
                <a:ext cx="18288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6" name="Freeform: Shape 195">
            <a:extLst>
              <a:ext uri="{FF2B5EF4-FFF2-40B4-BE49-F238E27FC236}">
                <a16:creationId xmlns:a16="http://schemas.microsoft.com/office/drawing/2014/main" id="{A9A8349A-7EFB-47E6-9E3E-C42717EE861F}"/>
              </a:ext>
            </a:extLst>
          </p:cNvPr>
          <p:cNvSpPr/>
          <p:nvPr/>
        </p:nvSpPr>
        <p:spPr>
          <a:xfrm rot="19146890">
            <a:off x="9497118" y="4865112"/>
            <a:ext cx="2647906" cy="2053702"/>
          </a:xfrm>
          <a:custGeom>
            <a:avLst/>
            <a:gdLst>
              <a:gd name="connsiteX0" fmla="*/ 802501 w 2647906"/>
              <a:gd name="connsiteY0" fmla="*/ 64780 h 2053702"/>
              <a:gd name="connsiteX1" fmla="*/ 824412 w 2647906"/>
              <a:gd name="connsiteY1" fmla="*/ 137612 h 2053702"/>
              <a:gd name="connsiteX2" fmla="*/ 735907 w 2647906"/>
              <a:gd name="connsiteY2" fmla="*/ 300638 h 2053702"/>
              <a:gd name="connsiteX3" fmla="*/ 672970 w 2647906"/>
              <a:gd name="connsiteY3" fmla="*/ 375812 h 2053702"/>
              <a:gd name="connsiteX4" fmla="*/ 644123 w 2647906"/>
              <a:gd name="connsiteY4" fmla="*/ 429134 h 2053702"/>
              <a:gd name="connsiteX5" fmla="*/ 630356 w 2647906"/>
              <a:gd name="connsiteY5" fmla="*/ 546704 h 2053702"/>
              <a:gd name="connsiteX6" fmla="*/ 618992 w 2647906"/>
              <a:gd name="connsiteY6" fmla="*/ 620349 h 2053702"/>
              <a:gd name="connsiteX7" fmla="*/ 576379 w 2647906"/>
              <a:gd name="connsiteY7" fmla="*/ 714318 h 2053702"/>
              <a:gd name="connsiteX8" fmla="*/ 559114 w 2647906"/>
              <a:gd name="connsiteY8" fmla="*/ 771355 h 2053702"/>
              <a:gd name="connsiteX9" fmla="*/ 507760 w 2647906"/>
              <a:gd name="connsiteY9" fmla="*/ 891329 h 2053702"/>
              <a:gd name="connsiteX10" fmla="*/ 462960 w 2647906"/>
              <a:gd name="connsiteY10" fmla="*/ 948802 h 2053702"/>
              <a:gd name="connsiteX11" fmla="*/ 412480 w 2647906"/>
              <a:gd name="connsiteY11" fmla="*/ 1078829 h 2053702"/>
              <a:gd name="connsiteX12" fmla="*/ 403301 w 2647906"/>
              <a:gd name="connsiteY12" fmla="*/ 1333200 h 2053702"/>
              <a:gd name="connsiteX13" fmla="*/ 421058 w 2647906"/>
              <a:gd name="connsiteY13" fmla="*/ 1503955 h 2053702"/>
              <a:gd name="connsiteX14" fmla="*/ 425443 w 2647906"/>
              <a:gd name="connsiteY14" fmla="*/ 1540797 h 2053702"/>
              <a:gd name="connsiteX15" fmla="*/ 0 w 2647906"/>
              <a:gd name="connsiteY15" fmla="*/ 1172459 h 2053702"/>
              <a:gd name="connsiteX16" fmla="*/ 16659 w 2647906"/>
              <a:gd name="connsiteY16" fmla="*/ 1116181 h 2053702"/>
              <a:gd name="connsiteX17" fmla="*/ 118337 w 2647906"/>
              <a:gd name="connsiteY17" fmla="*/ 780533 h 2053702"/>
              <a:gd name="connsiteX18" fmla="*/ 209683 w 2647906"/>
              <a:gd name="connsiteY18" fmla="*/ 463662 h 2053702"/>
              <a:gd name="connsiteX19" fmla="*/ 259071 w 2647906"/>
              <a:gd name="connsiteY19" fmla="*/ 293425 h 2053702"/>
              <a:gd name="connsiteX20" fmla="*/ 276772 w 2647906"/>
              <a:gd name="connsiteY20" fmla="*/ 205139 h 2053702"/>
              <a:gd name="connsiteX21" fmla="*/ 329219 w 2647906"/>
              <a:gd name="connsiteY21" fmla="*/ 137394 h 2053702"/>
              <a:gd name="connsiteX22" fmla="*/ 512349 w 2647906"/>
              <a:gd name="connsiteY22" fmla="*/ 41458 h 2053702"/>
              <a:gd name="connsiteX23" fmla="*/ 578564 w 2647906"/>
              <a:gd name="connsiteY23" fmla="*/ 3434 h 2053702"/>
              <a:gd name="connsiteX24" fmla="*/ 598232 w 2647906"/>
              <a:gd name="connsiteY24" fmla="*/ 2123 h 2053702"/>
              <a:gd name="connsiteX25" fmla="*/ 603914 w 2647906"/>
              <a:gd name="connsiteY25" fmla="*/ 16546 h 2053702"/>
              <a:gd name="connsiteX26" fmla="*/ 614402 w 2647906"/>
              <a:gd name="connsiteY26" fmla="*/ 153128 h 2053702"/>
              <a:gd name="connsiteX27" fmla="*/ 624237 w 2647906"/>
              <a:gd name="connsiteY27" fmla="*/ 147446 h 2053702"/>
              <a:gd name="connsiteX28" fmla="*/ 710120 w 2647906"/>
              <a:gd name="connsiteY28" fmla="*/ 63749 h 2053702"/>
              <a:gd name="connsiteX29" fmla="*/ 779832 w 2647906"/>
              <a:gd name="connsiteY29" fmla="*/ 50418 h 2053702"/>
              <a:gd name="connsiteX30" fmla="*/ 802501 w 2647906"/>
              <a:gd name="connsiteY30" fmla="*/ 64780 h 2053702"/>
              <a:gd name="connsiteX31" fmla="*/ 2419034 w 2647906"/>
              <a:gd name="connsiteY31" fmla="*/ 721093 h 2053702"/>
              <a:gd name="connsiteX32" fmla="*/ 2504043 w 2647906"/>
              <a:gd name="connsiteY32" fmla="*/ 904441 h 2053702"/>
              <a:gd name="connsiteX33" fmla="*/ 2545782 w 2647906"/>
              <a:gd name="connsiteY33" fmla="*/ 1068995 h 2053702"/>
              <a:gd name="connsiteX34" fmla="*/ 2540975 w 2647906"/>
              <a:gd name="connsiteY34" fmla="*/ 1200552 h 2053702"/>
              <a:gd name="connsiteX35" fmla="*/ 2527207 w 2647906"/>
              <a:gd name="connsiteY35" fmla="*/ 1309818 h 2053702"/>
              <a:gd name="connsiteX36" fmla="*/ 2533108 w 2647906"/>
              <a:gd name="connsiteY36" fmla="*/ 1417991 h 2053702"/>
              <a:gd name="connsiteX37" fmla="*/ 2647906 w 2647906"/>
              <a:gd name="connsiteY37" fmla="*/ 1623311 h 2053702"/>
              <a:gd name="connsiteX38" fmla="*/ 2238821 w 2647906"/>
              <a:gd name="connsiteY38" fmla="*/ 2053445 h 2053702"/>
              <a:gd name="connsiteX39" fmla="*/ 2107487 w 2647906"/>
              <a:gd name="connsiteY39" fmla="*/ 1625728 h 2053702"/>
              <a:gd name="connsiteX40" fmla="*/ 1832058 w 2647906"/>
              <a:gd name="connsiteY40" fmla="*/ 1241636 h 2053702"/>
              <a:gd name="connsiteX41" fmla="*/ 1746394 w 2647906"/>
              <a:gd name="connsiteY41" fmla="*/ 1095656 h 2053702"/>
              <a:gd name="connsiteX42" fmla="*/ 1701159 w 2647906"/>
              <a:gd name="connsiteY42" fmla="*/ 1015237 h 2053702"/>
              <a:gd name="connsiteX43" fmla="*/ 1666849 w 2647906"/>
              <a:gd name="connsiteY43" fmla="*/ 935910 h 2053702"/>
              <a:gd name="connsiteX44" fmla="*/ 1618990 w 2647906"/>
              <a:gd name="connsiteY44" fmla="*/ 854398 h 2053702"/>
              <a:gd name="connsiteX45" fmla="*/ 1588178 w 2647906"/>
              <a:gd name="connsiteY45" fmla="*/ 825770 h 2053702"/>
              <a:gd name="connsiteX46" fmla="*/ 1612435 w 2647906"/>
              <a:gd name="connsiteY46" fmla="*/ 764145 h 2053702"/>
              <a:gd name="connsiteX47" fmla="*/ 1642592 w 2647906"/>
              <a:gd name="connsiteY47" fmla="*/ 763488 h 2053702"/>
              <a:gd name="connsiteX48" fmla="*/ 1691106 w 2647906"/>
              <a:gd name="connsiteY48" fmla="*/ 775726 h 2053702"/>
              <a:gd name="connsiteX49" fmla="*/ 1749017 w 2647906"/>
              <a:gd name="connsiteY49" fmla="*/ 812658 h 2053702"/>
              <a:gd name="connsiteX50" fmla="*/ 1751420 w 2647906"/>
              <a:gd name="connsiteY50" fmla="*/ 814843 h 2053702"/>
              <a:gd name="connsiteX51" fmla="*/ 1755354 w 2647906"/>
              <a:gd name="connsiteY51" fmla="*/ 815280 h 2053702"/>
              <a:gd name="connsiteX52" fmla="*/ 1638003 w 2647906"/>
              <a:gd name="connsiteY52" fmla="*/ 354397 h 2053702"/>
              <a:gd name="connsiteX53" fmla="*/ 1635598 w 2647906"/>
              <a:gd name="connsiteY53" fmla="*/ 303261 h 2053702"/>
              <a:gd name="connsiteX54" fmla="*/ 1657234 w 2647906"/>
              <a:gd name="connsiteY54" fmla="*/ 263925 h 2053702"/>
              <a:gd name="connsiteX55" fmla="*/ 1707714 w 2647906"/>
              <a:gd name="connsiteY55" fmla="*/ 258243 h 2053702"/>
              <a:gd name="connsiteX56" fmla="*/ 1784419 w 2647906"/>
              <a:gd name="connsiteY56" fmla="*/ 306538 h 2053702"/>
              <a:gd name="connsiteX57" fmla="*/ 1823973 w 2647906"/>
              <a:gd name="connsiteY57" fmla="*/ 408592 h 2053702"/>
              <a:gd name="connsiteX58" fmla="*/ 1907234 w 2647906"/>
              <a:gd name="connsiteY58" fmla="*/ 690280 h 2053702"/>
              <a:gd name="connsiteX59" fmla="*/ 1926465 w 2647906"/>
              <a:gd name="connsiteY59" fmla="*/ 698148 h 2053702"/>
              <a:gd name="connsiteX60" fmla="*/ 2046438 w 2647906"/>
              <a:gd name="connsiteY60" fmla="*/ 694651 h 2053702"/>
              <a:gd name="connsiteX61" fmla="*/ 2065013 w 2647906"/>
              <a:gd name="connsiteY61" fmla="*/ 706014 h 2053702"/>
              <a:gd name="connsiteX62" fmla="*/ 2076595 w 2647906"/>
              <a:gd name="connsiteY62" fmla="*/ 703392 h 2053702"/>
              <a:gd name="connsiteX63" fmla="*/ 2142155 w 2647906"/>
              <a:gd name="connsiteY63" fmla="*/ 667553 h 2053702"/>
              <a:gd name="connsiteX64" fmla="*/ 2230442 w 2647906"/>
              <a:gd name="connsiteY64" fmla="*/ 696399 h 2053702"/>
              <a:gd name="connsiteX65" fmla="*/ 2279612 w 2647906"/>
              <a:gd name="connsiteY65" fmla="*/ 706670 h 2053702"/>
              <a:gd name="connsiteX66" fmla="*/ 2328562 w 2647906"/>
              <a:gd name="connsiteY66" fmla="*/ 691592 h 2053702"/>
              <a:gd name="connsiteX67" fmla="*/ 2419034 w 2647906"/>
              <a:gd name="connsiteY67" fmla="*/ 721093 h 2053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7906" h="2053702">
                <a:moveTo>
                  <a:pt x="802501" y="64780"/>
                </a:moveTo>
                <a:cubicBezTo>
                  <a:pt x="822159" y="83035"/>
                  <a:pt x="831951" y="111553"/>
                  <a:pt x="824412" y="137612"/>
                </a:cubicBezTo>
                <a:cubicBezTo>
                  <a:pt x="813704" y="174981"/>
                  <a:pt x="750767" y="282281"/>
                  <a:pt x="735907" y="300638"/>
                </a:cubicBezTo>
                <a:cubicBezTo>
                  <a:pt x="715146" y="325768"/>
                  <a:pt x="691108" y="348277"/>
                  <a:pt x="672970" y="375812"/>
                </a:cubicBezTo>
                <a:cubicBezTo>
                  <a:pt x="665758" y="386739"/>
                  <a:pt x="658546" y="395480"/>
                  <a:pt x="644123" y="429134"/>
                </a:cubicBezTo>
                <a:cubicBezTo>
                  <a:pt x="629045" y="467158"/>
                  <a:pt x="625330" y="506275"/>
                  <a:pt x="630356" y="546704"/>
                </a:cubicBezTo>
                <a:cubicBezTo>
                  <a:pt x="633634" y="572054"/>
                  <a:pt x="626641" y="596310"/>
                  <a:pt x="618992" y="620349"/>
                </a:cubicBezTo>
                <a:cubicBezTo>
                  <a:pt x="608285" y="653348"/>
                  <a:pt x="595391" y="685035"/>
                  <a:pt x="576379" y="714318"/>
                </a:cubicBezTo>
                <a:cubicBezTo>
                  <a:pt x="565452" y="731363"/>
                  <a:pt x="563704" y="752124"/>
                  <a:pt x="559114" y="771355"/>
                </a:cubicBezTo>
                <a:cubicBezTo>
                  <a:pt x="548625" y="814187"/>
                  <a:pt x="536387" y="856145"/>
                  <a:pt x="507760" y="891329"/>
                </a:cubicBezTo>
                <a:cubicBezTo>
                  <a:pt x="492462" y="910122"/>
                  <a:pt x="476947" y="929135"/>
                  <a:pt x="462960" y="948802"/>
                </a:cubicBezTo>
                <a:cubicBezTo>
                  <a:pt x="435426" y="987919"/>
                  <a:pt x="422751" y="1032937"/>
                  <a:pt x="412480" y="1078829"/>
                </a:cubicBezTo>
                <a:cubicBezTo>
                  <a:pt x="404395" y="1115761"/>
                  <a:pt x="399150" y="1285779"/>
                  <a:pt x="403301" y="1333200"/>
                </a:cubicBezTo>
                <a:cubicBezTo>
                  <a:pt x="407890" y="1384883"/>
                  <a:pt x="414447" y="1446399"/>
                  <a:pt x="421058" y="1503955"/>
                </a:cubicBezTo>
                <a:lnTo>
                  <a:pt x="425443" y="1540797"/>
                </a:lnTo>
                <a:lnTo>
                  <a:pt x="0" y="1172459"/>
                </a:lnTo>
                <a:lnTo>
                  <a:pt x="16659" y="1116181"/>
                </a:lnTo>
                <a:cubicBezTo>
                  <a:pt x="58412" y="975757"/>
                  <a:pt x="97686" y="845601"/>
                  <a:pt x="118337" y="780533"/>
                </a:cubicBezTo>
                <a:cubicBezTo>
                  <a:pt x="151553" y="675857"/>
                  <a:pt x="183240" y="570524"/>
                  <a:pt x="209683" y="463662"/>
                </a:cubicBezTo>
                <a:cubicBezTo>
                  <a:pt x="223888" y="406188"/>
                  <a:pt x="240714" y="349588"/>
                  <a:pt x="259071" y="293425"/>
                </a:cubicBezTo>
                <a:cubicBezTo>
                  <a:pt x="268467" y="264798"/>
                  <a:pt x="273276" y="234859"/>
                  <a:pt x="276772" y="205139"/>
                </a:cubicBezTo>
                <a:cubicBezTo>
                  <a:pt x="280924" y="171922"/>
                  <a:pt x="298407" y="147883"/>
                  <a:pt x="329219" y="137394"/>
                </a:cubicBezTo>
                <a:cubicBezTo>
                  <a:pt x="395216" y="114667"/>
                  <a:pt x="452472" y="75550"/>
                  <a:pt x="512349" y="41458"/>
                </a:cubicBezTo>
                <a:cubicBezTo>
                  <a:pt x="534421" y="28784"/>
                  <a:pt x="556492" y="16109"/>
                  <a:pt x="578564" y="3434"/>
                </a:cubicBezTo>
                <a:cubicBezTo>
                  <a:pt x="584901" y="-282"/>
                  <a:pt x="591457" y="-1374"/>
                  <a:pt x="598232" y="2123"/>
                </a:cubicBezTo>
                <a:cubicBezTo>
                  <a:pt x="603477" y="5620"/>
                  <a:pt x="603258" y="11082"/>
                  <a:pt x="603914" y="16546"/>
                </a:cubicBezTo>
                <a:cubicBezTo>
                  <a:pt x="605880" y="34466"/>
                  <a:pt x="609159" y="149195"/>
                  <a:pt x="614402" y="153128"/>
                </a:cubicBezTo>
                <a:cubicBezTo>
                  <a:pt x="618774" y="152910"/>
                  <a:pt x="621177" y="149413"/>
                  <a:pt x="624237" y="147446"/>
                </a:cubicBezTo>
                <a:cubicBezTo>
                  <a:pt x="646309" y="129745"/>
                  <a:pt x="701160" y="71616"/>
                  <a:pt x="710120" y="63749"/>
                </a:cubicBezTo>
                <a:cubicBezTo>
                  <a:pt x="730881" y="45829"/>
                  <a:pt x="753827" y="40147"/>
                  <a:pt x="779832" y="50418"/>
                </a:cubicBezTo>
                <a:cubicBezTo>
                  <a:pt x="788300" y="53751"/>
                  <a:pt x="795948" y="58695"/>
                  <a:pt x="802501" y="64780"/>
                </a:cubicBezTo>
                <a:close/>
                <a:moveTo>
                  <a:pt x="2419034" y="721093"/>
                </a:moveTo>
                <a:cubicBezTo>
                  <a:pt x="2425371" y="728523"/>
                  <a:pt x="2486342" y="856583"/>
                  <a:pt x="2504043" y="904441"/>
                </a:cubicBezTo>
                <a:cubicBezTo>
                  <a:pt x="2523711" y="957763"/>
                  <a:pt x="2539227" y="1012396"/>
                  <a:pt x="2545782" y="1068995"/>
                </a:cubicBezTo>
                <a:cubicBezTo>
                  <a:pt x="2550809" y="1113139"/>
                  <a:pt x="2547749" y="1156846"/>
                  <a:pt x="2540975" y="1200552"/>
                </a:cubicBezTo>
                <a:cubicBezTo>
                  <a:pt x="2535512" y="1236828"/>
                  <a:pt x="2528737" y="1273104"/>
                  <a:pt x="2527207" y="1309818"/>
                </a:cubicBezTo>
                <a:cubicBezTo>
                  <a:pt x="2525678" y="1346531"/>
                  <a:pt x="2522181" y="1383026"/>
                  <a:pt x="2533108" y="1417991"/>
                </a:cubicBezTo>
                <a:cubicBezTo>
                  <a:pt x="2547750" y="1465631"/>
                  <a:pt x="2626271" y="1578730"/>
                  <a:pt x="2647906" y="1623311"/>
                </a:cubicBezTo>
                <a:cubicBezTo>
                  <a:pt x="2530422" y="1724748"/>
                  <a:pt x="2319956" y="2043116"/>
                  <a:pt x="2238821" y="2053445"/>
                </a:cubicBezTo>
                <a:cubicBezTo>
                  <a:pt x="2157686" y="2063775"/>
                  <a:pt x="2175281" y="1761030"/>
                  <a:pt x="2107487" y="1625728"/>
                </a:cubicBezTo>
                <a:cubicBezTo>
                  <a:pt x="2039693" y="1490426"/>
                  <a:pt x="1892241" y="1329981"/>
                  <a:pt x="1832058" y="1241636"/>
                </a:cubicBezTo>
                <a:cubicBezTo>
                  <a:pt x="1771877" y="1153291"/>
                  <a:pt x="1768248" y="1148541"/>
                  <a:pt x="1746394" y="1095656"/>
                </a:cubicBezTo>
                <a:cubicBezTo>
                  <a:pt x="1734812" y="1067248"/>
                  <a:pt x="1721044" y="1039494"/>
                  <a:pt x="1701159" y="1015237"/>
                </a:cubicBezTo>
                <a:cubicBezTo>
                  <a:pt x="1682365" y="992291"/>
                  <a:pt x="1674716" y="964100"/>
                  <a:pt x="1666849" y="935910"/>
                </a:cubicBezTo>
                <a:cubicBezTo>
                  <a:pt x="1658108" y="904878"/>
                  <a:pt x="1643904" y="876251"/>
                  <a:pt x="1618990" y="854398"/>
                </a:cubicBezTo>
                <a:cubicBezTo>
                  <a:pt x="1611342" y="850027"/>
                  <a:pt x="1591237" y="830578"/>
                  <a:pt x="1588178" y="825770"/>
                </a:cubicBezTo>
                <a:cubicBezTo>
                  <a:pt x="1570913" y="800202"/>
                  <a:pt x="1582277" y="771355"/>
                  <a:pt x="1612435" y="764145"/>
                </a:cubicBezTo>
                <a:cubicBezTo>
                  <a:pt x="1622487" y="761740"/>
                  <a:pt x="1632321" y="761303"/>
                  <a:pt x="1642592" y="763488"/>
                </a:cubicBezTo>
                <a:cubicBezTo>
                  <a:pt x="1658982" y="766985"/>
                  <a:pt x="1675153" y="770481"/>
                  <a:pt x="1691106" y="775726"/>
                </a:cubicBezTo>
                <a:cubicBezTo>
                  <a:pt x="1713614" y="783156"/>
                  <a:pt x="1733719" y="793864"/>
                  <a:pt x="1749017" y="812658"/>
                </a:cubicBezTo>
                <a:cubicBezTo>
                  <a:pt x="1749672" y="813532"/>
                  <a:pt x="1750546" y="814188"/>
                  <a:pt x="1751420" y="814843"/>
                </a:cubicBezTo>
                <a:cubicBezTo>
                  <a:pt x="1752076" y="815281"/>
                  <a:pt x="1752732" y="815499"/>
                  <a:pt x="1755354" y="815280"/>
                </a:cubicBezTo>
                <a:cubicBezTo>
                  <a:pt x="1742242" y="765455"/>
                  <a:pt x="1644559" y="387177"/>
                  <a:pt x="1638003" y="354397"/>
                </a:cubicBezTo>
                <a:cubicBezTo>
                  <a:pt x="1637129" y="346749"/>
                  <a:pt x="1635162" y="310909"/>
                  <a:pt x="1635598" y="303261"/>
                </a:cubicBezTo>
                <a:cubicBezTo>
                  <a:pt x="1636691" y="286652"/>
                  <a:pt x="1642810" y="273103"/>
                  <a:pt x="1657234" y="263925"/>
                </a:cubicBezTo>
                <a:cubicBezTo>
                  <a:pt x="1673186" y="255184"/>
                  <a:pt x="1690451" y="255839"/>
                  <a:pt x="1707714" y="258243"/>
                </a:cubicBezTo>
                <a:cubicBezTo>
                  <a:pt x="1739401" y="264580"/>
                  <a:pt x="1764314" y="281845"/>
                  <a:pt x="1784419" y="306538"/>
                </a:cubicBezTo>
                <a:cubicBezTo>
                  <a:pt x="1802339" y="328610"/>
                  <a:pt x="1813921" y="382369"/>
                  <a:pt x="1823973" y="408592"/>
                </a:cubicBezTo>
                <a:cubicBezTo>
                  <a:pt x="1827469" y="417771"/>
                  <a:pt x="1906797" y="688095"/>
                  <a:pt x="1907234" y="690280"/>
                </a:cubicBezTo>
                <a:cubicBezTo>
                  <a:pt x="1911386" y="705140"/>
                  <a:pt x="1912915" y="704266"/>
                  <a:pt x="1926465" y="698148"/>
                </a:cubicBezTo>
                <a:cubicBezTo>
                  <a:pt x="1965581" y="680010"/>
                  <a:pt x="2005791" y="670613"/>
                  <a:pt x="2046438" y="694651"/>
                </a:cubicBezTo>
                <a:cubicBezTo>
                  <a:pt x="2052776" y="698366"/>
                  <a:pt x="2059113" y="702081"/>
                  <a:pt x="2065013" y="706014"/>
                </a:cubicBezTo>
                <a:cubicBezTo>
                  <a:pt x="2069820" y="709293"/>
                  <a:pt x="2073536" y="709074"/>
                  <a:pt x="2076595" y="703392"/>
                </a:cubicBezTo>
                <a:cubicBezTo>
                  <a:pt x="2090581" y="677168"/>
                  <a:pt x="2114401" y="669082"/>
                  <a:pt x="2142155" y="667553"/>
                </a:cubicBezTo>
                <a:cubicBezTo>
                  <a:pt x="2175371" y="665804"/>
                  <a:pt x="2204873" y="675420"/>
                  <a:pt x="2230442" y="696399"/>
                </a:cubicBezTo>
                <a:cubicBezTo>
                  <a:pt x="2245302" y="708637"/>
                  <a:pt x="2261255" y="711259"/>
                  <a:pt x="2279612" y="706670"/>
                </a:cubicBezTo>
                <a:cubicBezTo>
                  <a:pt x="2296220" y="702518"/>
                  <a:pt x="2312391" y="696399"/>
                  <a:pt x="2328562" y="691592"/>
                </a:cubicBezTo>
                <a:cubicBezTo>
                  <a:pt x="2365712" y="680446"/>
                  <a:pt x="2394996" y="692903"/>
                  <a:pt x="2419034" y="721093"/>
                </a:cubicBezTo>
                <a:close/>
              </a:path>
            </a:pathLst>
          </a:custGeom>
          <a:solidFill>
            <a:srgbClr val="FCD9C1"/>
          </a:solidFill>
          <a:ln w="2539" cap="flat">
            <a:noFill/>
            <a:prstDash val="solid"/>
            <a:miter/>
          </a:ln>
        </p:spPr>
        <p:txBody>
          <a:bodyPr rtlCol="0" anchor="ctr"/>
          <a:lstStyle/>
          <a:p>
            <a:endParaRPr lang="en-US" dirty="0"/>
          </a:p>
        </p:txBody>
      </p:sp>
      <p:grpSp>
        <p:nvGrpSpPr>
          <p:cNvPr id="75" name="Group 74">
            <a:extLst>
              <a:ext uri="{FF2B5EF4-FFF2-40B4-BE49-F238E27FC236}">
                <a16:creationId xmlns:a16="http://schemas.microsoft.com/office/drawing/2014/main" id="{76B06473-3B8F-4E79-A2CA-FE5AA14E6B10}"/>
              </a:ext>
            </a:extLst>
          </p:cNvPr>
          <p:cNvGrpSpPr/>
          <p:nvPr/>
        </p:nvGrpSpPr>
        <p:grpSpPr>
          <a:xfrm rot="1587316">
            <a:off x="909065" y="3818987"/>
            <a:ext cx="1555538" cy="2302642"/>
            <a:chOff x="6477000" y="3016250"/>
            <a:chExt cx="1328738" cy="1966913"/>
          </a:xfrm>
        </p:grpSpPr>
        <p:sp>
          <p:nvSpPr>
            <p:cNvPr id="85" name="Freeform 21">
              <a:extLst>
                <a:ext uri="{FF2B5EF4-FFF2-40B4-BE49-F238E27FC236}">
                  <a16:creationId xmlns:a16="http://schemas.microsoft.com/office/drawing/2014/main" id="{B4FA53BD-6B07-46FB-8E73-F1977477D66B}"/>
                </a:ext>
              </a:extLst>
            </p:cNvPr>
            <p:cNvSpPr>
              <a:spLocks/>
            </p:cNvSpPr>
            <p:nvPr/>
          </p:nvSpPr>
          <p:spPr bwMode="auto">
            <a:xfrm>
              <a:off x="6477000" y="3162300"/>
              <a:ext cx="1328738" cy="1820863"/>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22">
              <a:extLst>
                <a:ext uri="{FF2B5EF4-FFF2-40B4-BE49-F238E27FC236}">
                  <a16:creationId xmlns:a16="http://schemas.microsoft.com/office/drawing/2014/main" id="{7DDC5813-58D8-4CB9-9061-D2321039535C}"/>
                </a:ext>
              </a:extLst>
            </p:cNvPr>
            <p:cNvSpPr>
              <a:spLocks noChangeArrowheads="1"/>
            </p:cNvSpPr>
            <p:nvPr/>
          </p:nvSpPr>
          <p:spPr bwMode="auto">
            <a:xfrm>
              <a:off x="6597650" y="3302000"/>
              <a:ext cx="1087438" cy="1504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3">
              <a:extLst>
                <a:ext uri="{FF2B5EF4-FFF2-40B4-BE49-F238E27FC236}">
                  <a16:creationId xmlns:a16="http://schemas.microsoft.com/office/drawing/2014/main" id="{BE959B4F-7DAB-4E34-981E-329FB1AFA854}"/>
                </a:ext>
              </a:extLst>
            </p:cNvPr>
            <p:cNvSpPr>
              <a:spLocks/>
            </p:cNvSpPr>
            <p:nvPr/>
          </p:nvSpPr>
          <p:spPr bwMode="auto">
            <a:xfrm>
              <a:off x="6591300" y="3294062"/>
              <a:ext cx="1101725" cy="1520825"/>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4">
              <a:extLst>
                <a:ext uri="{FF2B5EF4-FFF2-40B4-BE49-F238E27FC236}">
                  <a16:creationId xmlns:a16="http://schemas.microsoft.com/office/drawing/2014/main" id="{3C666D1B-AC85-4D2A-99E2-A162377C88E7}"/>
                </a:ext>
              </a:extLst>
            </p:cNvPr>
            <p:cNvSpPr>
              <a:spLocks/>
            </p:cNvSpPr>
            <p:nvPr/>
          </p:nvSpPr>
          <p:spPr bwMode="auto">
            <a:xfrm>
              <a:off x="6786563" y="3609975"/>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25">
              <a:extLst>
                <a:ext uri="{FF2B5EF4-FFF2-40B4-BE49-F238E27FC236}">
                  <a16:creationId xmlns:a16="http://schemas.microsoft.com/office/drawing/2014/main" id="{D04960E5-FE25-4A27-91D8-4279B67D5F31}"/>
                </a:ext>
              </a:extLst>
            </p:cNvPr>
            <p:cNvSpPr>
              <a:spLocks noChangeShapeType="1"/>
            </p:cNvSpPr>
            <p:nvPr/>
          </p:nvSpPr>
          <p:spPr bwMode="auto">
            <a:xfrm>
              <a:off x="6786563" y="3609975"/>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6">
              <a:extLst>
                <a:ext uri="{FF2B5EF4-FFF2-40B4-BE49-F238E27FC236}">
                  <a16:creationId xmlns:a16="http://schemas.microsoft.com/office/drawing/2014/main" id="{C0C3797F-AD4E-4A8B-87FF-60021E76BA40}"/>
                </a:ext>
              </a:extLst>
            </p:cNvPr>
            <p:cNvSpPr>
              <a:spLocks/>
            </p:cNvSpPr>
            <p:nvPr/>
          </p:nvSpPr>
          <p:spPr bwMode="auto">
            <a:xfrm>
              <a:off x="6764338" y="3586163"/>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7">
              <a:extLst>
                <a:ext uri="{FF2B5EF4-FFF2-40B4-BE49-F238E27FC236}">
                  <a16:creationId xmlns:a16="http://schemas.microsoft.com/office/drawing/2014/main" id="{ADF59732-B6E8-4602-9579-66A28CF2373A}"/>
                </a:ext>
              </a:extLst>
            </p:cNvPr>
            <p:cNvSpPr>
              <a:spLocks/>
            </p:cNvSpPr>
            <p:nvPr/>
          </p:nvSpPr>
          <p:spPr bwMode="auto">
            <a:xfrm>
              <a:off x="6721475" y="3759200"/>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28">
              <a:extLst>
                <a:ext uri="{FF2B5EF4-FFF2-40B4-BE49-F238E27FC236}">
                  <a16:creationId xmlns:a16="http://schemas.microsoft.com/office/drawing/2014/main" id="{64144774-FF37-417B-926B-E037159D78C1}"/>
                </a:ext>
              </a:extLst>
            </p:cNvPr>
            <p:cNvSpPr>
              <a:spLocks noChangeShapeType="1"/>
            </p:cNvSpPr>
            <p:nvPr/>
          </p:nvSpPr>
          <p:spPr bwMode="auto">
            <a:xfrm>
              <a:off x="6721475" y="3759200"/>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29">
              <a:extLst>
                <a:ext uri="{FF2B5EF4-FFF2-40B4-BE49-F238E27FC236}">
                  <a16:creationId xmlns:a16="http://schemas.microsoft.com/office/drawing/2014/main" id="{AA6FAF1A-F505-471C-885C-E205BA6CD276}"/>
                </a:ext>
              </a:extLst>
            </p:cNvPr>
            <p:cNvSpPr>
              <a:spLocks/>
            </p:cNvSpPr>
            <p:nvPr/>
          </p:nvSpPr>
          <p:spPr bwMode="auto">
            <a:xfrm>
              <a:off x="6699250" y="3736975"/>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0">
              <a:extLst>
                <a:ext uri="{FF2B5EF4-FFF2-40B4-BE49-F238E27FC236}">
                  <a16:creationId xmlns:a16="http://schemas.microsoft.com/office/drawing/2014/main" id="{B32C509F-3E31-41D9-8AC4-92E902539EC3}"/>
                </a:ext>
              </a:extLst>
            </p:cNvPr>
            <p:cNvSpPr>
              <a:spLocks/>
            </p:cNvSpPr>
            <p:nvPr/>
          </p:nvSpPr>
          <p:spPr bwMode="auto">
            <a:xfrm>
              <a:off x="6786563" y="3913188"/>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31">
              <a:extLst>
                <a:ext uri="{FF2B5EF4-FFF2-40B4-BE49-F238E27FC236}">
                  <a16:creationId xmlns:a16="http://schemas.microsoft.com/office/drawing/2014/main" id="{AEA69708-0D7D-4AB0-8116-382721B8A608}"/>
                </a:ext>
              </a:extLst>
            </p:cNvPr>
            <p:cNvSpPr>
              <a:spLocks noChangeShapeType="1"/>
            </p:cNvSpPr>
            <p:nvPr/>
          </p:nvSpPr>
          <p:spPr bwMode="auto">
            <a:xfrm>
              <a:off x="6786563" y="3913188"/>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
              <a:extLst>
                <a:ext uri="{FF2B5EF4-FFF2-40B4-BE49-F238E27FC236}">
                  <a16:creationId xmlns:a16="http://schemas.microsoft.com/office/drawing/2014/main" id="{76CC40C8-185D-41E9-BD75-38FD74201910}"/>
                </a:ext>
              </a:extLst>
            </p:cNvPr>
            <p:cNvSpPr>
              <a:spLocks/>
            </p:cNvSpPr>
            <p:nvPr/>
          </p:nvSpPr>
          <p:spPr bwMode="auto">
            <a:xfrm>
              <a:off x="6764338" y="3890963"/>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10"/>
                    <a:pt x="201" y="6"/>
                  </a:cubicBezTo>
                  <a:cubicBezTo>
                    <a:pt x="201" y="3"/>
                    <a:pt x="199" y="0"/>
                    <a:pt x="195"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3">
              <a:extLst>
                <a:ext uri="{FF2B5EF4-FFF2-40B4-BE49-F238E27FC236}">
                  <a16:creationId xmlns:a16="http://schemas.microsoft.com/office/drawing/2014/main" id="{56204A8E-422B-4477-AA71-084ACD5AF247}"/>
                </a:ext>
              </a:extLst>
            </p:cNvPr>
            <p:cNvSpPr>
              <a:spLocks/>
            </p:cNvSpPr>
            <p:nvPr/>
          </p:nvSpPr>
          <p:spPr bwMode="auto">
            <a:xfrm>
              <a:off x="6721475" y="40671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34">
              <a:extLst>
                <a:ext uri="{FF2B5EF4-FFF2-40B4-BE49-F238E27FC236}">
                  <a16:creationId xmlns:a16="http://schemas.microsoft.com/office/drawing/2014/main" id="{589F9D0F-6288-4CE6-9036-D12F6D9D3820}"/>
                </a:ext>
              </a:extLst>
            </p:cNvPr>
            <p:cNvSpPr>
              <a:spLocks noChangeShapeType="1"/>
            </p:cNvSpPr>
            <p:nvPr/>
          </p:nvSpPr>
          <p:spPr bwMode="auto">
            <a:xfrm>
              <a:off x="6721475" y="40671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5">
              <a:extLst>
                <a:ext uri="{FF2B5EF4-FFF2-40B4-BE49-F238E27FC236}">
                  <a16:creationId xmlns:a16="http://schemas.microsoft.com/office/drawing/2014/main" id="{817E8965-0391-4E7D-92E5-241CD66A4FB6}"/>
                </a:ext>
              </a:extLst>
            </p:cNvPr>
            <p:cNvSpPr>
              <a:spLocks/>
            </p:cNvSpPr>
            <p:nvPr/>
          </p:nvSpPr>
          <p:spPr bwMode="auto">
            <a:xfrm>
              <a:off x="6699250" y="4044950"/>
              <a:ext cx="884238" cy="44450"/>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9"/>
                    <a:pt x="235" y="6"/>
                  </a:cubicBezTo>
                  <a:cubicBezTo>
                    <a:pt x="235" y="3"/>
                    <a:pt x="232" y="0"/>
                    <a:pt x="229"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6">
              <a:extLst>
                <a:ext uri="{FF2B5EF4-FFF2-40B4-BE49-F238E27FC236}">
                  <a16:creationId xmlns:a16="http://schemas.microsoft.com/office/drawing/2014/main" id="{76E7CEDE-A339-4E90-8389-F88BD1922687}"/>
                </a:ext>
              </a:extLst>
            </p:cNvPr>
            <p:cNvSpPr>
              <a:spLocks/>
            </p:cNvSpPr>
            <p:nvPr/>
          </p:nvSpPr>
          <p:spPr bwMode="auto">
            <a:xfrm>
              <a:off x="6786563" y="42211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37">
              <a:extLst>
                <a:ext uri="{FF2B5EF4-FFF2-40B4-BE49-F238E27FC236}">
                  <a16:creationId xmlns:a16="http://schemas.microsoft.com/office/drawing/2014/main" id="{1ED853F1-FF35-4615-8CFA-ABD102A77399}"/>
                </a:ext>
              </a:extLst>
            </p:cNvPr>
            <p:cNvSpPr>
              <a:spLocks noChangeShapeType="1"/>
            </p:cNvSpPr>
            <p:nvPr/>
          </p:nvSpPr>
          <p:spPr bwMode="auto">
            <a:xfrm>
              <a:off x="6786563" y="42211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8">
              <a:extLst>
                <a:ext uri="{FF2B5EF4-FFF2-40B4-BE49-F238E27FC236}">
                  <a16:creationId xmlns:a16="http://schemas.microsoft.com/office/drawing/2014/main" id="{2B9B17A9-5A00-4431-AFFD-7FC4B6096132}"/>
                </a:ext>
              </a:extLst>
            </p:cNvPr>
            <p:cNvSpPr>
              <a:spLocks/>
            </p:cNvSpPr>
            <p:nvPr/>
          </p:nvSpPr>
          <p:spPr bwMode="auto">
            <a:xfrm>
              <a:off x="6764338" y="4198938"/>
              <a:ext cx="755650" cy="44450"/>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2"/>
                    <a:pt x="199" y="0"/>
                    <a:pt x="195" y="0"/>
                  </a:cubicBezTo>
                  <a:cubicBezTo>
                    <a:pt x="6" y="0"/>
                    <a:pt x="6" y="0"/>
                    <a:pt x="6" y="0"/>
                  </a:cubicBezTo>
                  <a:cubicBezTo>
                    <a:pt x="3" y="0"/>
                    <a:pt x="0" y="2"/>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9">
              <a:extLst>
                <a:ext uri="{FF2B5EF4-FFF2-40B4-BE49-F238E27FC236}">
                  <a16:creationId xmlns:a16="http://schemas.microsoft.com/office/drawing/2014/main" id="{8B0B5EE5-0686-498F-AD62-FCBA67B62F5B}"/>
                </a:ext>
              </a:extLst>
            </p:cNvPr>
            <p:cNvSpPr>
              <a:spLocks/>
            </p:cNvSpPr>
            <p:nvPr/>
          </p:nvSpPr>
          <p:spPr bwMode="auto">
            <a:xfrm>
              <a:off x="6786563" y="4525963"/>
              <a:ext cx="711200" cy="0"/>
            </a:xfrm>
            <a:custGeom>
              <a:avLst/>
              <a:gdLst>
                <a:gd name="T0" fmla="*/ 0 w 448"/>
                <a:gd name="T1" fmla="*/ 448 w 448"/>
                <a:gd name="T2" fmla="*/ 0 w 448"/>
              </a:gdLst>
              <a:ahLst/>
              <a:cxnLst>
                <a:cxn ang="0">
                  <a:pos x="T0" y="0"/>
                </a:cxn>
                <a:cxn ang="0">
                  <a:pos x="T1" y="0"/>
                </a:cxn>
                <a:cxn ang="0">
                  <a:pos x="T2" y="0"/>
                </a:cxn>
              </a:cxnLst>
              <a:rect l="0" t="0" r="r" b="b"/>
              <a:pathLst>
                <a:path w="448">
                  <a:moveTo>
                    <a:pt x="0" y="0"/>
                  </a:moveTo>
                  <a:lnTo>
                    <a:pt x="448"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Line 40">
              <a:extLst>
                <a:ext uri="{FF2B5EF4-FFF2-40B4-BE49-F238E27FC236}">
                  <a16:creationId xmlns:a16="http://schemas.microsoft.com/office/drawing/2014/main" id="{24F55C4E-2F21-4459-8B45-F1B95591DC56}"/>
                </a:ext>
              </a:extLst>
            </p:cNvPr>
            <p:cNvSpPr>
              <a:spLocks noChangeShapeType="1"/>
            </p:cNvSpPr>
            <p:nvPr/>
          </p:nvSpPr>
          <p:spPr bwMode="auto">
            <a:xfrm>
              <a:off x="6786563" y="4525963"/>
              <a:ext cx="711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41">
              <a:extLst>
                <a:ext uri="{FF2B5EF4-FFF2-40B4-BE49-F238E27FC236}">
                  <a16:creationId xmlns:a16="http://schemas.microsoft.com/office/drawing/2014/main" id="{74254297-B497-44A4-ACA8-D16D76865B94}"/>
                </a:ext>
              </a:extLst>
            </p:cNvPr>
            <p:cNvSpPr>
              <a:spLocks/>
            </p:cNvSpPr>
            <p:nvPr/>
          </p:nvSpPr>
          <p:spPr bwMode="auto">
            <a:xfrm>
              <a:off x="6764338" y="4502150"/>
              <a:ext cx="755650" cy="46038"/>
            </a:xfrm>
            <a:custGeom>
              <a:avLst/>
              <a:gdLst>
                <a:gd name="T0" fmla="*/ 6 w 201"/>
                <a:gd name="T1" fmla="*/ 12 h 12"/>
                <a:gd name="T2" fmla="*/ 195 w 201"/>
                <a:gd name="T3" fmla="*/ 12 h 12"/>
                <a:gd name="T4" fmla="*/ 201 w 201"/>
                <a:gd name="T5" fmla="*/ 6 h 12"/>
                <a:gd name="T6" fmla="*/ 195 w 201"/>
                <a:gd name="T7" fmla="*/ 0 h 12"/>
                <a:gd name="T8" fmla="*/ 6 w 201"/>
                <a:gd name="T9" fmla="*/ 0 h 12"/>
                <a:gd name="T10" fmla="*/ 0 w 201"/>
                <a:gd name="T11" fmla="*/ 6 h 12"/>
                <a:gd name="T12" fmla="*/ 6 w 20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1" h="12">
                  <a:moveTo>
                    <a:pt x="6" y="12"/>
                  </a:moveTo>
                  <a:cubicBezTo>
                    <a:pt x="195" y="12"/>
                    <a:pt x="195" y="12"/>
                    <a:pt x="195" y="12"/>
                  </a:cubicBezTo>
                  <a:cubicBezTo>
                    <a:pt x="199" y="12"/>
                    <a:pt x="201" y="9"/>
                    <a:pt x="201" y="6"/>
                  </a:cubicBezTo>
                  <a:cubicBezTo>
                    <a:pt x="201" y="3"/>
                    <a:pt x="199" y="0"/>
                    <a:pt x="195" y="0"/>
                  </a:cubicBezTo>
                  <a:cubicBezTo>
                    <a:pt x="6" y="0"/>
                    <a:pt x="6" y="0"/>
                    <a:pt x="6" y="0"/>
                  </a:cubicBezTo>
                  <a:cubicBezTo>
                    <a:pt x="3" y="0"/>
                    <a:pt x="0" y="3"/>
                    <a:pt x="0" y="6"/>
                  </a:cubicBezTo>
                  <a:cubicBezTo>
                    <a:pt x="0" y="9"/>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2">
              <a:extLst>
                <a:ext uri="{FF2B5EF4-FFF2-40B4-BE49-F238E27FC236}">
                  <a16:creationId xmlns:a16="http://schemas.microsoft.com/office/drawing/2014/main" id="{DF6E09B7-4F04-4CFE-B4E3-707733FFBB9E}"/>
                </a:ext>
              </a:extLst>
            </p:cNvPr>
            <p:cNvSpPr>
              <a:spLocks/>
            </p:cNvSpPr>
            <p:nvPr/>
          </p:nvSpPr>
          <p:spPr bwMode="auto">
            <a:xfrm>
              <a:off x="6721475" y="4371975"/>
              <a:ext cx="839788" cy="0"/>
            </a:xfrm>
            <a:custGeom>
              <a:avLst/>
              <a:gdLst>
                <a:gd name="T0" fmla="*/ 0 w 529"/>
                <a:gd name="T1" fmla="*/ 529 w 529"/>
                <a:gd name="T2" fmla="*/ 0 w 529"/>
              </a:gdLst>
              <a:ahLst/>
              <a:cxnLst>
                <a:cxn ang="0">
                  <a:pos x="T0" y="0"/>
                </a:cxn>
                <a:cxn ang="0">
                  <a:pos x="T1" y="0"/>
                </a:cxn>
                <a:cxn ang="0">
                  <a:pos x="T2" y="0"/>
                </a:cxn>
              </a:cxnLst>
              <a:rect l="0" t="0" r="r" b="b"/>
              <a:pathLst>
                <a:path w="529">
                  <a:moveTo>
                    <a:pt x="0" y="0"/>
                  </a:moveTo>
                  <a:lnTo>
                    <a:pt x="52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Line 43">
              <a:extLst>
                <a:ext uri="{FF2B5EF4-FFF2-40B4-BE49-F238E27FC236}">
                  <a16:creationId xmlns:a16="http://schemas.microsoft.com/office/drawing/2014/main" id="{C6A6EF8B-04A3-42B0-A128-BAAD811E33CE}"/>
                </a:ext>
              </a:extLst>
            </p:cNvPr>
            <p:cNvSpPr>
              <a:spLocks noChangeShapeType="1"/>
            </p:cNvSpPr>
            <p:nvPr/>
          </p:nvSpPr>
          <p:spPr bwMode="auto">
            <a:xfrm>
              <a:off x="6721475" y="4371975"/>
              <a:ext cx="839788"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4">
              <a:extLst>
                <a:ext uri="{FF2B5EF4-FFF2-40B4-BE49-F238E27FC236}">
                  <a16:creationId xmlns:a16="http://schemas.microsoft.com/office/drawing/2014/main" id="{59371498-43FE-405F-AFFE-2CB2BD4FF4A2}"/>
                </a:ext>
              </a:extLst>
            </p:cNvPr>
            <p:cNvSpPr>
              <a:spLocks/>
            </p:cNvSpPr>
            <p:nvPr/>
          </p:nvSpPr>
          <p:spPr bwMode="auto">
            <a:xfrm>
              <a:off x="6699250" y="4348163"/>
              <a:ext cx="884238" cy="46038"/>
            </a:xfrm>
            <a:custGeom>
              <a:avLst/>
              <a:gdLst>
                <a:gd name="T0" fmla="*/ 6 w 235"/>
                <a:gd name="T1" fmla="*/ 12 h 12"/>
                <a:gd name="T2" fmla="*/ 229 w 235"/>
                <a:gd name="T3" fmla="*/ 12 h 12"/>
                <a:gd name="T4" fmla="*/ 235 w 235"/>
                <a:gd name="T5" fmla="*/ 6 h 12"/>
                <a:gd name="T6" fmla="*/ 229 w 235"/>
                <a:gd name="T7" fmla="*/ 0 h 12"/>
                <a:gd name="T8" fmla="*/ 6 w 235"/>
                <a:gd name="T9" fmla="*/ 0 h 12"/>
                <a:gd name="T10" fmla="*/ 0 w 235"/>
                <a:gd name="T11" fmla="*/ 6 h 12"/>
                <a:gd name="T12" fmla="*/ 6 w 23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35" h="12">
                  <a:moveTo>
                    <a:pt x="6" y="12"/>
                  </a:moveTo>
                  <a:cubicBezTo>
                    <a:pt x="229" y="12"/>
                    <a:pt x="229" y="12"/>
                    <a:pt x="229" y="12"/>
                  </a:cubicBezTo>
                  <a:cubicBezTo>
                    <a:pt x="232" y="12"/>
                    <a:pt x="235" y="10"/>
                    <a:pt x="235" y="6"/>
                  </a:cubicBezTo>
                  <a:cubicBezTo>
                    <a:pt x="235" y="3"/>
                    <a:pt x="232" y="0"/>
                    <a:pt x="229" y="0"/>
                  </a:cubicBezTo>
                  <a:cubicBezTo>
                    <a:pt x="6" y="0"/>
                    <a:pt x="6" y="0"/>
                    <a:pt x="6" y="0"/>
                  </a:cubicBezTo>
                  <a:cubicBezTo>
                    <a:pt x="3" y="0"/>
                    <a:pt x="0" y="3"/>
                    <a:pt x="0" y="6"/>
                  </a:cubicBezTo>
                  <a:cubicBezTo>
                    <a:pt x="0" y="10"/>
                    <a:pt x="3" y="12"/>
                    <a:pt x="6" y="1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5">
              <a:extLst>
                <a:ext uri="{FF2B5EF4-FFF2-40B4-BE49-F238E27FC236}">
                  <a16:creationId xmlns:a16="http://schemas.microsoft.com/office/drawing/2014/main" id="{A33F882E-EBD8-4491-87C2-0196547FA465}"/>
                </a:ext>
              </a:extLst>
            </p:cNvPr>
            <p:cNvSpPr>
              <a:spLocks/>
            </p:cNvSpPr>
            <p:nvPr/>
          </p:nvSpPr>
          <p:spPr bwMode="auto">
            <a:xfrm>
              <a:off x="6838950" y="3200400"/>
              <a:ext cx="604838" cy="184150"/>
            </a:xfrm>
            <a:custGeom>
              <a:avLst/>
              <a:gdLst>
                <a:gd name="T0" fmla="*/ 161 w 161"/>
                <a:gd name="T1" fmla="*/ 36 h 49"/>
                <a:gd name="T2" fmla="*/ 126 w 161"/>
                <a:gd name="T3" fmla="*/ 0 h 49"/>
                <a:gd name="T4" fmla="*/ 36 w 161"/>
                <a:gd name="T5" fmla="*/ 0 h 49"/>
                <a:gd name="T6" fmla="*/ 0 w 161"/>
                <a:gd name="T7" fmla="*/ 36 h 49"/>
                <a:gd name="T8" fmla="*/ 0 w 161"/>
                <a:gd name="T9" fmla="*/ 36 h 49"/>
                <a:gd name="T10" fmla="*/ 13 w 161"/>
                <a:gd name="T11" fmla="*/ 49 h 49"/>
                <a:gd name="T12" fmla="*/ 148 w 161"/>
                <a:gd name="T13" fmla="*/ 49 h 49"/>
                <a:gd name="T14" fmla="*/ 161 w 161"/>
                <a:gd name="T15" fmla="*/ 36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49">
                  <a:moveTo>
                    <a:pt x="161" y="36"/>
                  </a:moveTo>
                  <a:cubicBezTo>
                    <a:pt x="161" y="16"/>
                    <a:pt x="146" y="0"/>
                    <a:pt x="126" y="0"/>
                  </a:cubicBezTo>
                  <a:cubicBezTo>
                    <a:pt x="36" y="0"/>
                    <a:pt x="36" y="0"/>
                    <a:pt x="36" y="0"/>
                  </a:cubicBezTo>
                  <a:cubicBezTo>
                    <a:pt x="16" y="0"/>
                    <a:pt x="0" y="16"/>
                    <a:pt x="0" y="36"/>
                  </a:cubicBezTo>
                  <a:cubicBezTo>
                    <a:pt x="0" y="36"/>
                    <a:pt x="0" y="36"/>
                    <a:pt x="0" y="36"/>
                  </a:cubicBezTo>
                  <a:cubicBezTo>
                    <a:pt x="0" y="43"/>
                    <a:pt x="6" y="49"/>
                    <a:pt x="13" y="49"/>
                  </a:cubicBezTo>
                  <a:cubicBezTo>
                    <a:pt x="148" y="49"/>
                    <a:pt x="148" y="49"/>
                    <a:pt x="148" y="49"/>
                  </a:cubicBezTo>
                  <a:cubicBezTo>
                    <a:pt x="155" y="49"/>
                    <a:pt x="161" y="43"/>
                    <a:pt x="161"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6">
              <a:extLst>
                <a:ext uri="{FF2B5EF4-FFF2-40B4-BE49-F238E27FC236}">
                  <a16:creationId xmlns:a16="http://schemas.microsoft.com/office/drawing/2014/main" id="{1AE29EF4-21FB-419D-BDCA-98B66E0DE38E}"/>
                </a:ext>
              </a:extLst>
            </p:cNvPr>
            <p:cNvSpPr>
              <a:spLocks noEditPoints="1"/>
            </p:cNvSpPr>
            <p:nvPr/>
          </p:nvSpPr>
          <p:spPr bwMode="auto">
            <a:xfrm>
              <a:off x="6989763" y="3016250"/>
              <a:ext cx="304800" cy="303213"/>
            </a:xfrm>
            <a:custGeom>
              <a:avLst/>
              <a:gdLst>
                <a:gd name="T0" fmla="*/ 41 w 81"/>
                <a:gd name="T1" fmla="*/ 0 h 81"/>
                <a:gd name="T2" fmla="*/ 0 w 81"/>
                <a:gd name="T3" fmla="*/ 40 h 81"/>
                <a:gd name="T4" fmla="*/ 41 w 81"/>
                <a:gd name="T5" fmla="*/ 81 h 81"/>
                <a:gd name="T6" fmla="*/ 81 w 81"/>
                <a:gd name="T7" fmla="*/ 40 h 81"/>
                <a:gd name="T8" fmla="*/ 41 w 81"/>
                <a:gd name="T9" fmla="*/ 0 h 81"/>
                <a:gd name="T10" fmla="*/ 41 w 81"/>
                <a:gd name="T11" fmla="*/ 69 h 81"/>
                <a:gd name="T12" fmla="*/ 12 w 81"/>
                <a:gd name="T13" fmla="*/ 40 h 81"/>
                <a:gd name="T14" fmla="*/ 41 w 81"/>
                <a:gd name="T15" fmla="*/ 12 h 81"/>
                <a:gd name="T16" fmla="*/ 69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0"/>
                  </a:moveTo>
                  <a:cubicBezTo>
                    <a:pt x="18" y="0"/>
                    <a:pt x="0" y="18"/>
                    <a:pt x="0" y="40"/>
                  </a:cubicBezTo>
                  <a:cubicBezTo>
                    <a:pt x="0" y="63"/>
                    <a:pt x="18" y="81"/>
                    <a:pt x="41" y="81"/>
                  </a:cubicBezTo>
                  <a:cubicBezTo>
                    <a:pt x="63" y="81"/>
                    <a:pt x="81" y="63"/>
                    <a:pt x="81" y="40"/>
                  </a:cubicBezTo>
                  <a:cubicBezTo>
                    <a:pt x="81" y="18"/>
                    <a:pt x="63" y="0"/>
                    <a:pt x="41" y="0"/>
                  </a:cubicBezTo>
                  <a:close/>
                  <a:moveTo>
                    <a:pt x="41" y="69"/>
                  </a:moveTo>
                  <a:cubicBezTo>
                    <a:pt x="25" y="69"/>
                    <a:pt x="12" y="56"/>
                    <a:pt x="12" y="40"/>
                  </a:cubicBezTo>
                  <a:cubicBezTo>
                    <a:pt x="12" y="24"/>
                    <a:pt x="25" y="12"/>
                    <a:pt x="41" y="12"/>
                  </a:cubicBezTo>
                  <a:cubicBezTo>
                    <a:pt x="56" y="12"/>
                    <a:pt x="69" y="24"/>
                    <a:pt x="69" y="40"/>
                  </a:cubicBezTo>
                  <a:cubicBezTo>
                    <a:pt x="69" y="56"/>
                    <a:pt x="56" y="69"/>
                    <a:pt x="41" y="6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8" name="Freeform: Shape 157">
            <a:extLst>
              <a:ext uri="{FF2B5EF4-FFF2-40B4-BE49-F238E27FC236}">
                <a16:creationId xmlns:a16="http://schemas.microsoft.com/office/drawing/2014/main" id="{15C310A7-401F-423F-8320-EEB523B9B3B5}"/>
              </a:ext>
            </a:extLst>
          </p:cNvPr>
          <p:cNvSpPr/>
          <p:nvPr/>
        </p:nvSpPr>
        <p:spPr>
          <a:xfrm rot="2717603">
            <a:off x="-173015" y="4960000"/>
            <a:ext cx="751360" cy="834887"/>
          </a:xfrm>
          <a:custGeom>
            <a:avLst/>
            <a:gdLst>
              <a:gd name="connsiteX0" fmla="*/ 184970 w 751360"/>
              <a:gd name="connsiteY0" fmla="*/ 3969 h 834887"/>
              <a:gd name="connsiteX1" fmla="*/ 218776 w 751360"/>
              <a:gd name="connsiteY1" fmla="*/ 9240 h 834887"/>
              <a:gd name="connsiteX2" fmla="*/ 474653 w 751360"/>
              <a:gd name="connsiteY2" fmla="*/ 128216 h 834887"/>
              <a:gd name="connsiteX3" fmla="*/ 680823 w 751360"/>
              <a:gd name="connsiteY3" fmla="*/ 223558 h 834887"/>
              <a:gd name="connsiteX4" fmla="*/ 701195 w 751360"/>
              <a:gd name="connsiteY4" fmla="*/ 239449 h 834887"/>
              <a:gd name="connsiteX5" fmla="*/ 737865 w 751360"/>
              <a:gd name="connsiteY5" fmla="*/ 255339 h 834887"/>
              <a:gd name="connsiteX6" fmla="*/ 746829 w 751360"/>
              <a:gd name="connsiteY6" fmla="*/ 282230 h 834887"/>
              <a:gd name="connsiteX7" fmla="*/ 562663 w 751360"/>
              <a:gd name="connsiteY7" fmla="*/ 670937 h 834887"/>
              <a:gd name="connsiteX8" fmla="*/ 485328 w 751360"/>
              <a:gd name="connsiteY8" fmla="*/ 834887 h 834887"/>
              <a:gd name="connsiteX9" fmla="*/ 0 w 751360"/>
              <a:gd name="connsiteY9" fmla="*/ 354504 h 834887"/>
              <a:gd name="connsiteX10" fmla="*/ 101839 w 751360"/>
              <a:gd name="connsiteY10" fmla="*/ 158774 h 834887"/>
              <a:gd name="connsiteX11" fmla="*/ 176401 w 751360"/>
              <a:gd name="connsiteY11" fmla="*/ 14130 h 834887"/>
              <a:gd name="connsiteX12" fmla="*/ 184970 w 751360"/>
              <a:gd name="connsiteY12" fmla="*/ 3969 h 8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360" h="834887">
                <a:moveTo>
                  <a:pt x="184970" y="3969"/>
                </a:moveTo>
                <a:cubicBezTo>
                  <a:pt x="192343" y="-2983"/>
                  <a:pt x="197996" y="-539"/>
                  <a:pt x="218776" y="9240"/>
                </a:cubicBezTo>
                <a:lnTo>
                  <a:pt x="474653" y="128216"/>
                </a:lnTo>
                <a:lnTo>
                  <a:pt x="680823" y="223558"/>
                </a:lnTo>
                <a:cubicBezTo>
                  <a:pt x="689379" y="227225"/>
                  <a:pt x="698343" y="229670"/>
                  <a:pt x="701195" y="239449"/>
                </a:cubicBezTo>
                <a:cubicBezTo>
                  <a:pt x="713419" y="244745"/>
                  <a:pt x="725234" y="251265"/>
                  <a:pt x="737865" y="255339"/>
                </a:cubicBezTo>
                <a:cubicBezTo>
                  <a:pt x="754163" y="260636"/>
                  <a:pt x="753756" y="268377"/>
                  <a:pt x="746829" y="282230"/>
                </a:cubicBezTo>
                <a:cubicBezTo>
                  <a:pt x="684896" y="411799"/>
                  <a:pt x="623780" y="541368"/>
                  <a:pt x="562663" y="670937"/>
                </a:cubicBezTo>
                <a:lnTo>
                  <a:pt x="485328" y="834887"/>
                </a:lnTo>
                <a:lnTo>
                  <a:pt x="0" y="354504"/>
                </a:lnTo>
                <a:lnTo>
                  <a:pt x="101839" y="158774"/>
                </a:lnTo>
                <a:cubicBezTo>
                  <a:pt x="127100" y="110694"/>
                  <a:pt x="152361" y="62616"/>
                  <a:pt x="176401" y="14130"/>
                </a:cubicBezTo>
                <a:cubicBezTo>
                  <a:pt x="179864" y="9648"/>
                  <a:pt x="182513" y="6286"/>
                  <a:pt x="184970" y="3969"/>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48" name="Freeform: Shape 147">
            <a:extLst>
              <a:ext uri="{FF2B5EF4-FFF2-40B4-BE49-F238E27FC236}">
                <a16:creationId xmlns:a16="http://schemas.microsoft.com/office/drawing/2014/main" id="{769BEC89-BFE1-480F-BA4F-C7B0C9FABF72}"/>
              </a:ext>
            </a:extLst>
          </p:cNvPr>
          <p:cNvSpPr/>
          <p:nvPr/>
        </p:nvSpPr>
        <p:spPr>
          <a:xfrm rot="578905">
            <a:off x="1255322" y="5572258"/>
            <a:ext cx="1098009" cy="279768"/>
          </a:xfrm>
          <a:custGeom>
            <a:avLst/>
            <a:gdLst>
              <a:gd name="connsiteX0" fmla="*/ 58249 w 1098009"/>
              <a:gd name="connsiteY0" fmla="*/ 232663 h 279768"/>
              <a:gd name="connsiteX1" fmla="*/ 125616 w 1098009"/>
              <a:gd name="connsiteY1" fmla="*/ 279768 h 279768"/>
              <a:gd name="connsiteX2" fmla="*/ 0 w 1098009"/>
              <a:gd name="connsiteY2" fmla="*/ 268625 h 279768"/>
              <a:gd name="connsiteX3" fmla="*/ 58249 w 1098009"/>
              <a:gd name="connsiteY3" fmla="*/ 232663 h 279768"/>
              <a:gd name="connsiteX4" fmla="*/ 1066212 w 1098009"/>
              <a:gd name="connsiteY4" fmla="*/ 1186 h 279768"/>
              <a:gd name="connsiteX5" fmla="*/ 1083940 w 1098009"/>
              <a:gd name="connsiteY5" fmla="*/ 11822 h 279768"/>
              <a:gd name="connsiteX6" fmla="*/ 1097110 w 1098009"/>
              <a:gd name="connsiteY6" fmla="*/ 72604 h 279768"/>
              <a:gd name="connsiteX7" fmla="*/ 1087992 w 1098009"/>
              <a:gd name="connsiteY7" fmla="*/ 86280 h 279768"/>
              <a:gd name="connsiteX8" fmla="*/ 348989 w 1098009"/>
              <a:gd name="connsiteY8" fmla="*/ 236208 h 279768"/>
              <a:gd name="connsiteX9" fmla="*/ 317079 w 1098009"/>
              <a:gd name="connsiteY9" fmla="*/ 228104 h 279768"/>
              <a:gd name="connsiteX10" fmla="*/ 248699 w 1098009"/>
              <a:gd name="connsiteY10" fmla="*/ 165296 h 279768"/>
              <a:gd name="connsiteX11" fmla="*/ 1066212 w 1098009"/>
              <a:gd name="connsiteY11" fmla="*/ 1186 h 27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009" h="279768">
                <a:moveTo>
                  <a:pt x="58249" y="232663"/>
                </a:moveTo>
                <a:cubicBezTo>
                  <a:pt x="82562" y="245832"/>
                  <a:pt x="103836" y="263560"/>
                  <a:pt x="125616" y="279768"/>
                </a:cubicBezTo>
                <a:cubicBezTo>
                  <a:pt x="85094" y="276223"/>
                  <a:pt x="44573" y="272677"/>
                  <a:pt x="0" y="268625"/>
                </a:cubicBezTo>
                <a:cubicBezTo>
                  <a:pt x="20767" y="255456"/>
                  <a:pt x="39508" y="243806"/>
                  <a:pt x="58249" y="232663"/>
                </a:cubicBezTo>
                <a:close/>
                <a:moveTo>
                  <a:pt x="1066212" y="1186"/>
                </a:moveTo>
                <a:cubicBezTo>
                  <a:pt x="1075836" y="-841"/>
                  <a:pt x="1081914" y="-1854"/>
                  <a:pt x="1083940" y="11822"/>
                </a:cubicBezTo>
                <a:cubicBezTo>
                  <a:pt x="1086473" y="32083"/>
                  <a:pt x="1091538" y="52850"/>
                  <a:pt x="1097110" y="72604"/>
                </a:cubicBezTo>
                <a:cubicBezTo>
                  <a:pt x="1100149" y="83241"/>
                  <a:pt x="1095084" y="84760"/>
                  <a:pt x="1087992" y="86280"/>
                </a:cubicBezTo>
                <a:cubicBezTo>
                  <a:pt x="1075836" y="88812"/>
                  <a:pt x="381406" y="229117"/>
                  <a:pt x="348989" y="236208"/>
                </a:cubicBezTo>
                <a:cubicBezTo>
                  <a:pt x="336832" y="238740"/>
                  <a:pt x="327208" y="238234"/>
                  <a:pt x="317079" y="228104"/>
                </a:cubicBezTo>
                <a:cubicBezTo>
                  <a:pt x="296311" y="206830"/>
                  <a:pt x="273518" y="187583"/>
                  <a:pt x="248699" y="165296"/>
                </a:cubicBezTo>
                <a:cubicBezTo>
                  <a:pt x="278583" y="159724"/>
                  <a:pt x="1046458" y="5238"/>
                  <a:pt x="1066212" y="1186"/>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197" name="Freeform: Shape 196">
            <a:extLst>
              <a:ext uri="{FF2B5EF4-FFF2-40B4-BE49-F238E27FC236}">
                <a16:creationId xmlns:a16="http://schemas.microsoft.com/office/drawing/2014/main" id="{F5E746BC-3350-41F9-84C5-CA7FC663E46B}"/>
              </a:ext>
            </a:extLst>
          </p:cNvPr>
          <p:cNvSpPr/>
          <p:nvPr/>
        </p:nvSpPr>
        <p:spPr>
          <a:xfrm rot="578905">
            <a:off x="327149" y="4514057"/>
            <a:ext cx="2328005" cy="1837744"/>
          </a:xfrm>
          <a:custGeom>
            <a:avLst/>
            <a:gdLst>
              <a:gd name="connsiteX0" fmla="*/ 1352938 w 2328005"/>
              <a:gd name="connsiteY0" fmla="*/ 868370 h 1837744"/>
              <a:gd name="connsiteX1" fmla="*/ 1475452 w 2328005"/>
              <a:gd name="connsiteY1" fmla="*/ 875207 h 1837744"/>
              <a:gd name="connsiteX2" fmla="*/ 1492673 w 2328005"/>
              <a:gd name="connsiteY2" fmla="*/ 879766 h 1837744"/>
              <a:gd name="connsiteX3" fmla="*/ 1564091 w 2328005"/>
              <a:gd name="connsiteY3" fmla="*/ 901040 h 1837744"/>
              <a:gd name="connsiteX4" fmla="*/ 1586885 w 2328005"/>
              <a:gd name="connsiteY4" fmla="*/ 904078 h 1837744"/>
              <a:gd name="connsiteX5" fmla="*/ 1724656 w 2328005"/>
              <a:gd name="connsiteY5" fmla="*/ 886857 h 1837744"/>
              <a:gd name="connsiteX6" fmla="*/ 1822413 w 2328005"/>
              <a:gd name="connsiteY6" fmla="*/ 889389 h 1837744"/>
              <a:gd name="connsiteX7" fmla="*/ 1886234 w 2328005"/>
              <a:gd name="connsiteY7" fmla="*/ 930924 h 1837744"/>
              <a:gd name="connsiteX8" fmla="*/ 1917132 w 2328005"/>
              <a:gd name="connsiteY8" fmla="*/ 951691 h 1837744"/>
              <a:gd name="connsiteX9" fmla="*/ 1962718 w 2328005"/>
              <a:gd name="connsiteY9" fmla="*/ 983601 h 1837744"/>
              <a:gd name="connsiteX10" fmla="*/ 1987537 w 2328005"/>
              <a:gd name="connsiteY10" fmla="*/ 1011459 h 1837744"/>
              <a:gd name="connsiteX11" fmla="*/ 1251066 w 2328005"/>
              <a:gd name="connsiteY11" fmla="*/ 1165945 h 1837744"/>
              <a:gd name="connsiteX12" fmla="*/ 1248027 w 2328005"/>
              <a:gd name="connsiteY12" fmla="*/ 1175569 h 1837744"/>
              <a:gd name="connsiteX13" fmla="*/ 1308302 w 2328005"/>
              <a:gd name="connsiteY13" fmla="*/ 1228753 h 1837744"/>
              <a:gd name="connsiteX14" fmla="*/ 1334134 w 2328005"/>
              <a:gd name="connsiteY14" fmla="*/ 1229260 h 1837744"/>
              <a:gd name="connsiteX15" fmla="*/ 2030591 w 2328005"/>
              <a:gd name="connsiteY15" fmla="*/ 1090982 h 1837744"/>
              <a:gd name="connsiteX16" fmla="*/ 2054903 w 2328005"/>
              <a:gd name="connsiteY16" fmla="*/ 1123398 h 1837744"/>
              <a:gd name="connsiteX17" fmla="*/ 2328005 w 2328005"/>
              <a:gd name="connsiteY17" fmla="*/ 1509212 h 1837744"/>
              <a:gd name="connsiteX18" fmla="*/ 1890846 w 2328005"/>
              <a:gd name="connsiteY18" fmla="*/ 1837539 h 1837744"/>
              <a:gd name="connsiteX19" fmla="*/ 1695475 w 2328005"/>
              <a:gd name="connsiteY19" fmla="*/ 1616268 h 1837744"/>
              <a:gd name="connsiteX20" fmla="*/ 1461234 w 2328005"/>
              <a:gd name="connsiteY20" fmla="*/ 1539142 h 1837744"/>
              <a:gd name="connsiteX21" fmla="*/ 1230805 w 2328005"/>
              <a:gd name="connsiteY21" fmla="*/ 1421228 h 1837744"/>
              <a:gd name="connsiteX22" fmla="*/ 1137607 w 2328005"/>
              <a:gd name="connsiteY22" fmla="*/ 1336641 h 1837744"/>
              <a:gd name="connsiteX23" fmla="*/ 1105190 w 2328005"/>
              <a:gd name="connsiteY23" fmla="*/ 1279912 h 1837744"/>
              <a:gd name="connsiteX24" fmla="*/ 1037823 w 2328005"/>
              <a:gd name="connsiteY24" fmla="*/ 1232806 h 1837744"/>
              <a:gd name="connsiteX25" fmla="*/ 1012498 w 2328005"/>
              <a:gd name="connsiteY25" fmla="*/ 1191271 h 1837744"/>
              <a:gd name="connsiteX26" fmla="*/ 1075812 w 2328005"/>
              <a:gd name="connsiteY26" fmla="*/ 1123398 h 1837744"/>
              <a:gd name="connsiteX27" fmla="*/ 1122917 w 2328005"/>
              <a:gd name="connsiteY27" fmla="*/ 1098073 h 1837744"/>
              <a:gd name="connsiteX28" fmla="*/ 1244988 w 2328005"/>
              <a:gd name="connsiteY28" fmla="*/ 938521 h 1837744"/>
              <a:gd name="connsiteX29" fmla="*/ 1313367 w 2328005"/>
              <a:gd name="connsiteY29" fmla="*/ 884831 h 1837744"/>
              <a:gd name="connsiteX30" fmla="*/ 1352938 w 2328005"/>
              <a:gd name="connsiteY30" fmla="*/ 868370 h 1837744"/>
              <a:gd name="connsiteX31" fmla="*/ 624850 w 2328005"/>
              <a:gd name="connsiteY31" fmla="*/ 11 h 1837744"/>
              <a:gd name="connsiteX32" fmla="*/ 651531 w 2328005"/>
              <a:gd name="connsiteY32" fmla="*/ 10872 h 1837744"/>
              <a:gd name="connsiteX33" fmla="*/ 653875 w 2328005"/>
              <a:gd name="connsiteY33" fmla="*/ 74725 h 1837744"/>
              <a:gd name="connsiteX34" fmla="*/ 608687 w 2328005"/>
              <a:gd name="connsiteY34" fmla="*/ 126552 h 1837744"/>
              <a:gd name="connsiteX35" fmla="*/ 694621 w 2328005"/>
              <a:gd name="connsiteY35" fmla="*/ 93416 h 1837744"/>
              <a:gd name="connsiteX36" fmla="*/ 815750 w 2328005"/>
              <a:gd name="connsiteY36" fmla="*/ 59445 h 1837744"/>
              <a:gd name="connsiteX37" fmla="*/ 866339 w 2328005"/>
              <a:gd name="connsiteY37" fmla="*/ 58118 h 1837744"/>
              <a:gd name="connsiteX38" fmla="*/ 895795 w 2328005"/>
              <a:gd name="connsiteY38" fmla="*/ 135900 h 1837744"/>
              <a:gd name="connsiteX39" fmla="*/ 972751 w 2328005"/>
              <a:gd name="connsiteY39" fmla="*/ 117382 h 1837744"/>
              <a:gd name="connsiteX40" fmla="*/ 1013012 w 2328005"/>
              <a:gd name="connsiteY40" fmla="*/ 117174 h 1837744"/>
              <a:gd name="connsiteX41" fmla="*/ 1045375 w 2328005"/>
              <a:gd name="connsiteY41" fmla="*/ 186008 h 1837744"/>
              <a:gd name="connsiteX42" fmla="*/ 994321 w 2328005"/>
              <a:gd name="connsiteY42" fmla="*/ 234130 h 1837744"/>
              <a:gd name="connsiteX43" fmla="*/ 850090 w 2328005"/>
              <a:gd name="connsiteY43" fmla="*/ 312201 h 1837744"/>
              <a:gd name="connsiteX44" fmla="*/ 675866 w 2328005"/>
              <a:gd name="connsiteY44" fmla="*/ 497120 h 1837744"/>
              <a:gd name="connsiteX45" fmla="*/ 655208 w 2328005"/>
              <a:gd name="connsiteY45" fmla="*/ 525927 h 1837744"/>
              <a:gd name="connsiteX46" fmla="*/ 865231 w 2328005"/>
              <a:gd name="connsiteY46" fmla="*/ 421832 h 1837744"/>
              <a:gd name="connsiteX47" fmla="*/ 1021286 w 2328005"/>
              <a:gd name="connsiteY47" fmla="*/ 302101 h 1837744"/>
              <a:gd name="connsiteX48" fmla="*/ 1077606 w 2328005"/>
              <a:gd name="connsiteY48" fmla="*/ 275304 h 1837744"/>
              <a:gd name="connsiteX49" fmla="*/ 1135640 w 2328005"/>
              <a:gd name="connsiteY49" fmla="*/ 294358 h 1837744"/>
              <a:gd name="connsiteX50" fmla="*/ 1128862 w 2328005"/>
              <a:gd name="connsiteY50" fmla="*/ 347158 h 1837744"/>
              <a:gd name="connsiteX51" fmla="*/ 1028813 w 2328005"/>
              <a:gd name="connsiteY51" fmla="*/ 455910 h 1837744"/>
              <a:gd name="connsiteX52" fmla="*/ 800327 w 2328005"/>
              <a:gd name="connsiteY52" fmla="*/ 657068 h 1837744"/>
              <a:gd name="connsiteX53" fmla="*/ 576118 w 2328005"/>
              <a:gd name="connsiteY53" fmla="*/ 875332 h 1837744"/>
              <a:gd name="connsiteX54" fmla="*/ 571369 w 2328005"/>
              <a:gd name="connsiteY54" fmla="*/ 881954 h 1837744"/>
              <a:gd name="connsiteX55" fmla="*/ 583741 w 2328005"/>
              <a:gd name="connsiteY55" fmla="*/ 877289 h 1837744"/>
              <a:gd name="connsiteX56" fmla="*/ 826112 w 2328005"/>
              <a:gd name="connsiteY56" fmla="*/ 723190 h 1837744"/>
              <a:gd name="connsiteX57" fmla="*/ 977646 w 2328005"/>
              <a:gd name="connsiteY57" fmla="*/ 716038 h 1837744"/>
              <a:gd name="connsiteX58" fmla="*/ 1017891 w 2328005"/>
              <a:gd name="connsiteY58" fmla="*/ 749411 h 1837744"/>
              <a:gd name="connsiteX59" fmla="*/ 1013203 w 2328005"/>
              <a:gd name="connsiteY59" fmla="*/ 774126 h 1837744"/>
              <a:gd name="connsiteX60" fmla="*/ 737147 w 2328005"/>
              <a:gd name="connsiteY60" fmla="*/ 957718 h 1837744"/>
              <a:gd name="connsiteX61" fmla="*/ 480939 w 2328005"/>
              <a:gd name="connsiteY61" fmla="*/ 1089859 h 1837744"/>
              <a:gd name="connsiteX62" fmla="*/ 396830 w 2328005"/>
              <a:gd name="connsiteY62" fmla="*/ 1109264 h 1837744"/>
              <a:gd name="connsiteX63" fmla="*/ 287055 w 2328005"/>
              <a:gd name="connsiteY63" fmla="*/ 1125305 h 1837744"/>
              <a:gd name="connsiteX64" fmla="*/ 261671 w 2328005"/>
              <a:gd name="connsiteY64" fmla="*/ 1123646 h 1837744"/>
              <a:gd name="connsiteX65" fmla="*/ 10194 w 2328005"/>
              <a:gd name="connsiteY65" fmla="*/ 676571 h 1837744"/>
              <a:gd name="connsiteX66" fmla="*/ 0 w 2328005"/>
              <a:gd name="connsiteY66" fmla="*/ 657227 h 1837744"/>
              <a:gd name="connsiteX67" fmla="*/ 241867 w 2328005"/>
              <a:gd name="connsiteY67" fmla="*/ 342324 h 1837744"/>
              <a:gd name="connsiteX68" fmla="*/ 494032 w 2328005"/>
              <a:gd name="connsiteY68" fmla="*/ 66894 h 1837744"/>
              <a:gd name="connsiteX69" fmla="*/ 596077 w 2328005"/>
              <a:gd name="connsiteY69" fmla="*/ 5700 h 1837744"/>
              <a:gd name="connsiteX70" fmla="*/ 624850 w 2328005"/>
              <a:gd name="connsiteY70" fmla="*/ 11 h 18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8005" h="1837744">
                <a:moveTo>
                  <a:pt x="1352938" y="868370"/>
                </a:moveTo>
                <a:cubicBezTo>
                  <a:pt x="1392921" y="857827"/>
                  <a:pt x="1434044" y="863810"/>
                  <a:pt x="1475452" y="875207"/>
                </a:cubicBezTo>
                <a:lnTo>
                  <a:pt x="1492673" y="879766"/>
                </a:lnTo>
                <a:cubicBezTo>
                  <a:pt x="1517492" y="882805"/>
                  <a:pt x="1541298" y="890909"/>
                  <a:pt x="1564091" y="901040"/>
                </a:cubicBezTo>
                <a:cubicBezTo>
                  <a:pt x="1571689" y="904079"/>
                  <a:pt x="1578780" y="905092"/>
                  <a:pt x="1586885" y="904078"/>
                </a:cubicBezTo>
                <a:cubicBezTo>
                  <a:pt x="1632470" y="896987"/>
                  <a:pt x="1678563" y="890402"/>
                  <a:pt x="1724656" y="886857"/>
                </a:cubicBezTo>
                <a:cubicBezTo>
                  <a:pt x="1757580" y="884324"/>
                  <a:pt x="1789997" y="882805"/>
                  <a:pt x="1822413" y="889389"/>
                </a:cubicBezTo>
                <a:cubicBezTo>
                  <a:pt x="1848752" y="894961"/>
                  <a:pt x="1871545" y="907118"/>
                  <a:pt x="1886234" y="930924"/>
                </a:cubicBezTo>
                <a:cubicBezTo>
                  <a:pt x="1893325" y="942573"/>
                  <a:pt x="1901936" y="949664"/>
                  <a:pt x="1917132" y="951691"/>
                </a:cubicBezTo>
                <a:cubicBezTo>
                  <a:pt x="1936886" y="953717"/>
                  <a:pt x="1950561" y="968912"/>
                  <a:pt x="1962718" y="983601"/>
                </a:cubicBezTo>
                <a:cubicBezTo>
                  <a:pt x="1970315" y="993225"/>
                  <a:pt x="1978420" y="1002849"/>
                  <a:pt x="1987537" y="1011459"/>
                </a:cubicBezTo>
                <a:cubicBezTo>
                  <a:pt x="1982979" y="1023109"/>
                  <a:pt x="1255624" y="1164426"/>
                  <a:pt x="1251066" y="1165945"/>
                </a:cubicBezTo>
                <a:cubicBezTo>
                  <a:pt x="1244988" y="1167466"/>
                  <a:pt x="1241948" y="1171011"/>
                  <a:pt x="1248027" y="1175569"/>
                </a:cubicBezTo>
                <a:cubicBezTo>
                  <a:pt x="1268793" y="1192284"/>
                  <a:pt x="1286015" y="1213558"/>
                  <a:pt x="1308302" y="1228753"/>
                </a:cubicBezTo>
                <a:cubicBezTo>
                  <a:pt x="1316406" y="1234325"/>
                  <a:pt x="1325524" y="1231286"/>
                  <a:pt x="1334134" y="1229260"/>
                </a:cubicBezTo>
                <a:lnTo>
                  <a:pt x="2030591" y="1090982"/>
                </a:lnTo>
                <a:cubicBezTo>
                  <a:pt x="2043253" y="1098073"/>
                  <a:pt x="2047812" y="1112255"/>
                  <a:pt x="2054903" y="1123398"/>
                </a:cubicBezTo>
                <a:cubicBezTo>
                  <a:pt x="2059462" y="1137074"/>
                  <a:pt x="2267775" y="1373801"/>
                  <a:pt x="2328005" y="1509212"/>
                </a:cubicBezTo>
                <a:cubicBezTo>
                  <a:pt x="2203872" y="1632333"/>
                  <a:pt x="2050398" y="1700274"/>
                  <a:pt x="1890846" y="1837539"/>
                </a:cubicBezTo>
                <a:cubicBezTo>
                  <a:pt x="1882742" y="1844630"/>
                  <a:pt x="1767078" y="1666001"/>
                  <a:pt x="1695475" y="1616268"/>
                </a:cubicBezTo>
                <a:cubicBezTo>
                  <a:pt x="1623873" y="1566536"/>
                  <a:pt x="1538679" y="1571649"/>
                  <a:pt x="1461234" y="1539142"/>
                </a:cubicBezTo>
                <a:cubicBezTo>
                  <a:pt x="1383789" y="1506636"/>
                  <a:pt x="1284743" y="1454979"/>
                  <a:pt x="1230805" y="1421228"/>
                </a:cubicBezTo>
                <a:cubicBezTo>
                  <a:pt x="1176868" y="1387478"/>
                  <a:pt x="1160400" y="1373616"/>
                  <a:pt x="1137607" y="1336641"/>
                </a:cubicBezTo>
                <a:cubicBezTo>
                  <a:pt x="1126463" y="1317899"/>
                  <a:pt x="1116333" y="1298652"/>
                  <a:pt x="1105190" y="1279912"/>
                </a:cubicBezTo>
                <a:cubicBezTo>
                  <a:pt x="1079864" y="1268261"/>
                  <a:pt x="1057578" y="1252560"/>
                  <a:pt x="1037823" y="1232806"/>
                </a:cubicBezTo>
                <a:cubicBezTo>
                  <a:pt x="1026680" y="1220649"/>
                  <a:pt x="1013511" y="1209506"/>
                  <a:pt x="1012498" y="1191271"/>
                </a:cubicBezTo>
                <a:cubicBezTo>
                  <a:pt x="1009965" y="1153789"/>
                  <a:pt x="1037823" y="1122386"/>
                  <a:pt x="1075812" y="1123398"/>
                </a:cubicBezTo>
                <a:cubicBezTo>
                  <a:pt x="1098099" y="1123905"/>
                  <a:pt x="1110761" y="1117320"/>
                  <a:pt x="1122917" y="1098073"/>
                </a:cubicBezTo>
                <a:cubicBezTo>
                  <a:pt x="1158880" y="1041343"/>
                  <a:pt x="1198388" y="987653"/>
                  <a:pt x="1244988" y="938521"/>
                </a:cubicBezTo>
                <a:cubicBezTo>
                  <a:pt x="1265248" y="917248"/>
                  <a:pt x="1287028" y="898000"/>
                  <a:pt x="1313367" y="884831"/>
                </a:cubicBezTo>
                <a:cubicBezTo>
                  <a:pt x="1326410" y="877234"/>
                  <a:pt x="1339611" y="871884"/>
                  <a:pt x="1352938" y="868370"/>
                </a:cubicBezTo>
                <a:close/>
                <a:moveTo>
                  <a:pt x="624850" y="11"/>
                </a:moveTo>
                <a:cubicBezTo>
                  <a:pt x="634228" y="218"/>
                  <a:pt x="643257" y="3184"/>
                  <a:pt x="651531" y="10872"/>
                </a:cubicBezTo>
                <a:cubicBezTo>
                  <a:pt x="663589" y="22026"/>
                  <a:pt x="664048" y="54945"/>
                  <a:pt x="653875" y="74725"/>
                </a:cubicBezTo>
                <a:cubicBezTo>
                  <a:pt x="642989" y="95498"/>
                  <a:pt x="626288" y="111096"/>
                  <a:pt x="608687" y="126552"/>
                </a:cubicBezTo>
                <a:cubicBezTo>
                  <a:pt x="637221" y="115427"/>
                  <a:pt x="665993" y="103972"/>
                  <a:pt x="694621" y="93416"/>
                </a:cubicBezTo>
                <a:cubicBezTo>
                  <a:pt x="734246" y="78712"/>
                  <a:pt x="773914" y="66045"/>
                  <a:pt x="815750" y="59445"/>
                </a:cubicBezTo>
                <a:cubicBezTo>
                  <a:pt x="832806" y="56635"/>
                  <a:pt x="849670" y="56192"/>
                  <a:pt x="866339" y="58118"/>
                </a:cubicBezTo>
                <a:cubicBezTo>
                  <a:pt x="910235" y="64027"/>
                  <a:pt x="924189" y="99103"/>
                  <a:pt x="895795" y="135900"/>
                </a:cubicBezTo>
                <a:cubicBezTo>
                  <a:pt x="922805" y="129699"/>
                  <a:pt x="946979" y="120460"/>
                  <a:pt x="972751" y="117382"/>
                </a:cubicBezTo>
                <a:cubicBezTo>
                  <a:pt x="986252" y="116033"/>
                  <a:pt x="999754" y="114685"/>
                  <a:pt x="1013012" y="117174"/>
                </a:cubicBezTo>
                <a:cubicBezTo>
                  <a:pt x="1048854" y="123824"/>
                  <a:pt x="1062866" y="153927"/>
                  <a:pt x="1045375" y="186008"/>
                </a:cubicBezTo>
                <a:cubicBezTo>
                  <a:pt x="1033446" y="207536"/>
                  <a:pt x="1015183" y="222517"/>
                  <a:pt x="994321" y="234130"/>
                </a:cubicBezTo>
                <a:cubicBezTo>
                  <a:pt x="946386" y="260422"/>
                  <a:pt x="897270" y="284866"/>
                  <a:pt x="850090" y="312201"/>
                </a:cubicBezTo>
                <a:cubicBezTo>
                  <a:pt x="774506" y="356773"/>
                  <a:pt x="724312" y="426068"/>
                  <a:pt x="675866" y="497120"/>
                </a:cubicBezTo>
                <a:cubicBezTo>
                  <a:pt x="670499" y="505304"/>
                  <a:pt x="664231" y="513344"/>
                  <a:pt x="655208" y="525927"/>
                </a:cubicBezTo>
                <a:cubicBezTo>
                  <a:pt x="733364" y="498743"/>
                  <a:pt x="803380" y="468229"/>
                  <a:pt x="865231" y="421832"/>
                </a:cubicBezTo>
                <a:cubicBezTo>
                  <a:pt x="917691" y="382239"/>
                  <a:pt x="969158" y="341933"/>
                  <a:pt x="1021286" y="302101"/>
                </a:cubicBezTo>
                <a:cubicBezTo>
                  <a:pt x="1037888" y="289439"/>
                  <a:pt x="1056332" y="279101"/>
                  <a:pt x="1077606" y="275304"/>
                </a:cubicBezTo>
                <a:cubicBezTo>
                  <a:pt x="1100254" y="270989"/>
                  <a:pt x="1121515" y="274202"/>
                  <a:pt x="1135640" y="294358"/>
                </a:cubicBezTo>
                <a:cubicBezTo>
                  <a:pt x="1148677" y="313235"/>
                  <a:pt x="1138792" y="331215"/>
                  <a:pt x="1128862" y="347158"/>
                </a:cubicBezTo>
                <a:cubicBezTo>
                  <a:pt x="1102874" y="389690"/>
                  <a:pt x="1065772" y="423250"/>
                  <a:pt x="1028813" y="455910"/>
                </a:cubicBezTo>
                <a:cubicBezTo>
                  <a:pt x="952903" y="523310"/>
                  <a:pt x="875150" y="588387"/>
                  <a:pt x="800327" y="657068"/>
                </a:cubicBezTo>
                <a:cubicBezTo>
                  <a:pt x="723748" y="727499"/>
                  <a:pt x="649105" y="800822"/>
                  <a:pt x="576118" y="875332"/>
                </a:cubicBezTo>
                <a:cubicBezTo>
                  <a:pt x="574363" y="877082"/>
                  <a:pt x="573031" y="879636"/>
                  <a:pt x="571369" y="881954"/>
                </a:cubicBezTo>
                <a:cubicBezTo>
                  <a:pt x="577380" y="884760"/>
                  <a:pt x="580135" y="880218"/>
                  <a:pt x="583741" y="877289"/>
                </a:cubicBezTo>
                <a:cubicBezTo>
                  <a:pt x="661855" y="821496"/>
                  <a:pt x="737608" y="762006"/>
                  <a:pt x="826112" y="723190"/>
                </a:cubicBezTo>
                <a:cubicBezTo>
                  <a:pt x="875127" y="701683"/>
                  <a:pt x="925635" y="692779"/>
                  <a:pt x="977646" y="716038"/>
                </a:cubicBezTo>
                <a:cubicBezTo>
                  <a:pt x="994351" y="723505"/>
                  <a:pt x="1007402" y="735371"/>
                  <a:pt x="1017891" y="749411"/>
                </a:cubicBezTo>
                <a:cubicBezTo>
                  <a:pt x="1024269" y="757996"/>
                  <a:pt x="1027330" y="767711"/>
                  <a:pt x="1013203" y="774126"/>
                </a:cubicBezTo>
                <a:cubicBezTo>
                  <a:pt x="910242" y="819120"/>
                  <a:pt x="827071" y="893848"/>
                  <a:pt x="737147" y="957718"/>
                </a:cubicBezTo>
                <a:cubicBezTo>
                  <a:pt x="657989" y="1014265"/>
                  <a:pt x="575670" y="1064033"/>
                  <a:pt x="480939" y="1089859"/>
                </a:cubicBezTo>
                <a:cubicBezTo>
                  <a:pt x="452792" y="1096249"/>
                  <a:pt x="424977" y="1102874"/>
                  <a:pt x="396830" y="1109264"/>
                </a:cubicBezTo>
                <a:cubicBezTo>
                  <a:pt x="360349" y="1114689"/>
                  <a:pt x="323300" y="1120209"/>
                  <a:pt x="287055" y="1125305"/>
                </a:cubicBezTo>
                <a:cubicBezTo>
                  <a:pt x="278527" y="1126710"/>
                  <a:pt x="269618" y="1129345"/>
                  <a:pt x="261671" y="1123646"/>
                </a:cubicBezTo>
                <a:cubicBezTo>
                  <a:pt x="177876" y="974811"/>
                  <a:pt x="93751" y="825738"/>
                  <a:pt x="10194" y="676571"/>
                </a:cubicBezTo>
                <a:cubicBezTo>
                  <a:pt x="7127" y="670360"/>
                  <a:pt x="3398" y="663675"/>
                  <a:pt x="0" y="657227"/>
                </a:cubicBezTo>
                <a:cubicBezTo>
                  <a:pt x="79818" y="551515"/>
                  <a:pt x="158074" y="445186"/>
                  <a:pt x="241867" y="342324"/>
                </a:cubicBezTo>
                <a:cubicBezTo>
                  <a:pt x="320578" y="245846"/>
                  <a:pt x="397778" y="147282"/>
                  <a:pt x="494032" y="66894"/>
                </a:cubicBezTo>
                <a:cubicBezTo>
                  <a:pt x="524537" y="41137"/>
                  <a:pt x="557640" y="18749"/>
                  <a:pt x="596077" y="5700"/>
                </a:cubicBezTo>
                <a:cubicBezTo>
                  <a:pt x="605745" y="2355"/>
                  <a:pt x="615472" y="-196"/>
                  <a:pt x="624850" y="11"/>
                </a:cubicBezTo>
                <a:close/>
              </a:path>
            </a:pathLst>
          </a:custGeom>
          <a:solidFill>
            <a:srgbClr val="FCD9C1"/>
          </a:solidFill>
          <a:ln w="2539"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07C8FF0-F737-485B-9503-9192581ACE69}"/>
              </a:ext>
            </a:extLst>
          </p:cNvPr>
          <p:cNvSpPr/>
          <p:nvPr/>
        </p:nvSpPr>
        <p:spPr>
          <a:xfrm rot="21479217" flipH="1">
            <a:off x="1937072" y="6023955"/>
            <a:ext cx="1006835" cy="848673"/>
          </a:xfrm>
          <a:custGeom>
            <a:avLst/>
            <a:gdLst>
              <a:gd name="connsiteX0" fmla="*/ 447868 w 1006835"/>
              <a:gd name="connsiteY0" fmla="*/ 72 h 848673"/>
              <a:gd name="connsiteX1" fmla="*/ 431875 w 1006835"/>
              <a:gd name="connsiteY1" fmla="*/ 14129 h 848673"/>
              <a:gd name="connsiteX2" fmla="*/ 357313 w 1006835"/>
              <a:gd name="connsiteY2" fmla="*/ 158774 h 848673"/>
              <a:gd name="connsiteX3" fmla="*/ 216335 w 1006835"/>
              <a:gd name="connsiteY3" fmla="*/ 429727 h 848673"/>
              <a:gd name="connsiteX4" fmla="*/ 58246 w 1006835"/>
              <a:gd name="connsiteY4" fmla="*/ 736943 h 848673"/>
              <a:gd name="connsiteX5" fmla="*/ 0 w 1006835"/>
              <a:gd name="connsiteY5" fmla="*/ 848673 h 848673"/>
              <a:gd name="connsiteX6" fmla="*/ 746679 w 1006835"/>
              <a:gd name="connsiteY6" fmla="*/ 822428 h 848673"/>
              <a:gd name="connsiteX7" fmla="*/ 818137 w 1006835"/>
              <a:gd name="connsiteY7" fmla="*/ 670937 h 848673"/>
              <a:gd name="connsiteX8" fmla="*/ 1002304 w 1006835"/>
              <a:gd name="connsiteY8" fmla="*/ 282230 h 848673"/>
              <a:gd name="connsiteX9" fmla="*/ 993340 w 1006835"/>
              <a:gd name="connsiteY9" fmla="*/ 255339 h 848673"/>
              <a:gd name="connsiteX10" fmla="*/ 474251 w 1006835"/>
              <a:gd name="connsiteY10" fmla="*/ 9240 h 848673"/>
              <a:gd name="connsiteX11" fmla="*/ 447868 w 1006835"/>
              <a:gd name="connsiteY11" fmla="*/ 72 h 84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35" h="848673">
                <a:moveTo>
                  <a:pt x="447868" y="72"/>
                </a:moveTo>
                <a:cubicBezTo>
                  <a:pt x="442470" y="683"/>
                  <a:pt x="438803" y="5165"/>
                  <a:pt x="431875" y="14129"/>
                </a:cubicBezTo>
                <a:cubicBezTo>
                  <a:pt x="407836" y="62616"/>
                  <a:pt x="382575" y="110695"/>
                  <a:pt x="357313" y="158774"/>
                </a:cubicBezTo>
                <a:cubicBezTo>
                  <a:pt x="310050" y="248820"/>
                  <a:pt x="261970" y="338866"/>
                  <a:pt x="216335" y="429727"/>
                </a:cubicBezTo>
                <a:cubicBezTo>
                  <a:pt x="164590" y="532812"/>
                  <a:pt x="108362" y="633043"/>
                  <a:pt x="58246" y="736943"/>
                </a:cubicBezTo>
                <a:lnTo>
                  <a:pt x="0" y="848673"/>
                </a:lnTo>
                <a:lnTo>
                  <a:pt x="746679" y="822428"/>
                </a:lnTo>
                <a:lnTo>
                  <a:pt x="818137" y="670937"/>
                </a:lnTo>
                <a:cubicBezTo>
                  <a:pt x="879254" y="541368"/>
                  <a:pt x="940372" y="411799"/>
                  <a:pt x="1002304" y="282230"/>
                </a:cubicBezTo>
                <a:cubicBezTo>
                  <a:pt x="1009231" y="268377"/>
                  <a:pt x="1009638" y="260636"/>
                  <a:pt x="993340" y="255339"/>
                </a:cubicBezTo>
                <a:lnTo>
                  <a:pt x="474251" y="9240"/>
                </a:lnTo>
                <a:cubicBezTo>
                  <a:pt x="460397" y="2721"/>
                  <a:pt x="453267" y="-539"/>
                  <a:pt x="447868" y="72"/>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6" name="TextBox 5">
            <a:extLst>
              <a:ext uri="{FF2B5EF4-FFF2-40B4-BE49-F238E27FC236}">
                <a16:creationId xmlns:a16="http://schemas.microsoft.com/office/drawing/2014/main" id="{F480A03F-50A4-41B8-8782-EB6B0EF85957}"/>
              </a:ext>
            </a:extLst>
          </p:cNvPr>
          <p:cNvSpPr txBox="1"/>
          <p:nvPr/>
        </p:nvSpPr>
        <p:spPr>
          <a:xfrm>
            <a:off x="15745" y="732874"/>
            <a:ext cx="12192000" cy="1446550"/>
          </a:xfrm>
          <a:prstGeom prst="rect">
            <a:avLst/>
          </a:prstGeom>
          <a:noFill/>
        </p:spPr>
        <p:txBody>
          <a:bodyPr wrap="square" rtlCol="0" anchor="ctr">
            <a:spAutoFit/>
          </a:bodyPr>
          <a:lstStyle/>
          <a:p>
            <a:pPr algn="ctr"/>
            <a:r>
              <a:rPr lang="en-US" altLang="ko-KR" sz="4400" b="1" dirty="0">
                <a:solidFill>
                  <a:schemeClr val="tx1">
                    <a:lumMod val="85000"/>
                    <a:lumOff val="15000"/>
                  </a:schemeClr>
                </a:solidFill>
                <a:latin typeface="Bahnschrift Light" panose="020B0502040204020203" pitchFamily="34" charset="0"/>
                <a:cs typeface="Arial" pitchFamily="34" charset="0"/>
              </a:rPr>
              <a:t>TECHNOLOGY ADVANCEMENT IN MEDICAL FIELD</a:t>
            </a:r>
            <a:endParaRPr lang="ko-KR" altLang="en-US" sz="4400" b="1" dirty="0">
              <a:solidFill>
                <a:schemeClr val="tx1">
                  <a:lumMod val="85000"/>
                  <a:lumOff val="15000"/>
                </a:schemeClr>
              </a:solidFill>
              <a:latin typeface="Bahnschrift Light" panose="020B0502040204020203" pitchFamily="34" charset="0"/>
              <a:cs typeface="Arial" pitchFamily="34" charset="0"/>
            </a:endParaRPr>
          </a:p>
        </p:txBody>
      </p:sp>
      <p:grpSp>
        <p:nvGrpSpPr>
          <p:cNvPr id="61" name="Group 60">
            <a:extLst>
              <a:ext uri="{FF2B5EF4-FFF2-40B4-BE49-F238E27FC236}">
                <a16:creationId xmlns:a16="http://schemas.microsoft.com/office/drawing/2014/main" id="{62657F83-321A-4381-AE2B-7DADEFC27EEF}"/>
              </a:ext>
            </a:extLst>
          </p:cNvPr>
          <p:cNvGrpSpPr/>
          <p:nvPr/>
        </p:nvGrpSpPr>
        <p:grpSpPr>
          <a:xfrm flipH="1">
            <a:off x="8350688" y="3844199"/>
            <a:ext cx="908498" cy="944789"/>
            <a:chOff x="3160515" y="4567864"/>
            <a:chExt cx="908498" cy="944789"/>
          </a:xfrm>
        </p:grpSpPr>
        <p:sp>
          <p:nvSpPr>
            <p:cNvPr id="62" name="Freeform: Shape 61">
              <a:extLst>
                <a:ext uri="{FF2B5EF4-FFF2-40B4-BE49-F238E27FC236}">
                  <a16:creationId xmlns:a16="http://schemas.microsoft.com/office/drawing/2014/main" id="{47F2F30F-9918-48E4-B2A8-FAD0813AA32D}"/>
                </a:ext>
              </a:extLst>
            </p:cNvPr>
            <p:cNvSpPr/>
            <p:nvPr/>
          </p:nvSpPr>
          <p:spPr>
            <a:xfrm>
              <a:off x="3160515" y="4567864"/>
              <a:ext cx="908498" cy="944789"/>
            </a:xfrm>
            <a:custGeom>
              <a:avLst/>
              <a:gdLst>
                <a:gd name="connsiteX0" fmla="*/ 145130 w 949555"/>
                <a:gd name="connsiteY0" fmla="*/ 136100 h 987486"/>
                <a:gd name="connsiteX1" fmla="*/ 394259 w 949555"/>
                <a:gd name="connsiteY1" fmla="*/ 7490 h 987486"/>
                <a:gd name="connsiteX2" fmla="*/ 935955 w 949555"/>
                <a:gd name="connsiteY2" fmla="*/ 359252 h 987486"/>
                <a:gd name="connsiteX3" fmla="*/ 706416 w 949555"/>
                <a:gd name="connsiteY3" fmla="*/ 882210 h 987486"/>
                <a:gd name="connsiteX4" fmla="*/ 688530 w 949555"/>
                <a:gd name="connsiteY4" fmla="*/ 893282 h 987486"/>
                <a:gd name="connsiteX5" fmla="*/ 658293 w 949555"/>
                <a:gd name="connsiteY5" fmla="*/ 912446 h 987486"/>
                <a:gd name="connsiteX6" fmla="*/ 274166 w 949555"/>
                <a:gd name="connsiteY6" fmla="*/ 900948 h 987486"/>
                <a:gd name="connsiteX7" fmla="*/ 230728 w 949555"/>
                <a:gd name="connsiteY7" fmla="*/ 878377 h 987486"/>
                <a:gd name="connsiteX8" fmla="*/ 196659 w 949555"/>
                <a:gd name="connsiteY8" fmla="*/ 883488 h 987486"/>
                <a:gd name="connsiteX9" fmla="*/ 143000 w 949555"/>
                <a:gd name="connsiteY9" fmla="*/ 940127 h 987486"/>
                <a:gd name="connsiteX10" fmla="*/ 115319 w 949555"/>
                <a:gd name="connsiteY10" fmla="*/ 971215 h 987486"/>
                <a:gd name="connsiteX11" fmla="*/ 75288 w 949555"/>
                <a:gd name="connsiteY11" fmla="*/ 974622 h 987486"/>
                <a:gd name="connsiteX12" fmla="*/ 4169 w 949555"/>
                <a:gd name="connsiteY12" fmla="*/ 919260 h 987486"/>
                <a:gd name="connsiteX13" fmla="*/ 9280 w 949555"/>
                <a:gd name="connsiteY13" fmla="*/ 892857 h 987486"/>
                <a:gd name="connsiteX14" fmla="*/ 91045 w 949555"/>
                <a:gd name="connsiteY14" fmla="*/ 795334 h 987486"/>
                <a:gd name="connsiteX15" fmla="*/ 92323 w 949555"/>
                <a:gd name="connsiteY15" fmla="*/ 750619 h 987486"/>
                <a:gd name="connsiteX16" fmla="*/ 42923 w 949555"/>
                <a:gd name="connsiteY16" fmla="*/ 277060 h 987486"/>
                <a:gd name="connsiteX17" fmla="*/ 126392 w 949555"/>
                <a:gd name="connsiteY17" fmla="*/ 150153 h 987486"/>
                <a:gd name="connsiteX18" fmla="*/ 145130 w 949555"/>
                <a:gd name="connsiteY18" fmla="*/ 136100 h 9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9555" h="987486">
                  <a:moveTo>
                    <a:pt x="145130" y="136100"/>
                  </a:moveTo>
                  <a:cubicBezTo>
                    <a:pt x="216249" y="70091"/>
                    <a:pt x="298014" y="24950"/>
                    <a:pt x="394259" y="7490"/>
                  </a:cubicBezTo>
                  <a:cubicBezTo>
                    <a:pt x="640407" y="-36374"/>
                    <a:pt x="875909" y="116510"/>
                    <a:pt x="935955" y="359252"/>
                  </a:cubicBezTo>
                  <a:cubicBezTo>
                    <a:pt x="986633" y="564943"/>
                    <a:pt x="892518" y="779577"/>
                    <a:pt x="706416" y="882210"/>
                  </a:cubicBezTo>
                  <a:cubicBezTo>
                    <a:pt x="700454" y="885617"/>
                    <a:pt x="694492" y="889450"/>
                    <a:pt x="688530" y="893282"/>
                  </a:cubicBezTo>
                  <a:cubicBezTo>
                    <a:pt x="680864" y="903077"/>
                    <a:pt x="669366" y="908188"/>
                    <a:pt x="658293" y="912446"/>
                  </a:cubicBezTo>
                  <a:cubicBezTo>
                    <a:pt x="528831" y="962698"/>
                    <a:pt x="400221" y="959717"/>
                    <a:pt x="274166" y="900948"/>
                  </a:cubicBezTo>
                  <a:cubicBezTo>
                    <a:pt x="259261" y="894134"/>
                    <a:pt x="244356" y="887320"/>
                    <a:pt x="230728" y="878377"/>
                  </a:cubicBezTo>
                  <a:cubicBezTo>
                    <a:pt x="217100" y="869008"/>
                    <a:pt x="207731" y="869860"/>
                    <a:pt x="196659" y="883488"/>
                  </a:cubicBezTo>
                  <a:cubicBezTo>
                    <a:pt x="180050" y="903503"/>
                    <a:pt x="165997" y="926074"/>
                    <a:pt x="143000" y="940127"/>
                  </a:cubicBezTo>
                  <a:cubicBezTo>
                    <a:pt x="133631" y="950348"/>
                    <a:pt x="124262" y="960569"/>
                    <a:pt x="115319" y="971215"/>
                  </a:cubicBezTo>
                  <a:cubicBezTo>
                    <a:pt x="97007" y="992082"/>
                    <a:pt x="97433" y="992508"/>
                    <a:pt x="75288" y="974622"/>
                  </a:cubicBezTo>
                  <a:cubicBezTo>
                    <a:pt x="46330" y="963124"/>
                    <a:pt x="25888" y="940127"/>
                    <a:pt x="4169" y="919260"/>
                  </a:cubicBezTo>
                  <a:cubicBezTo>
                    <a:pt x="-5200" y="910743"/>
                    <a:pt x="3318" y="900522"/>
                    <a:pt x="9280" y="892857"/>
                  </a:cubicBezTo>
                  <a:cubicBezTo>
                    <a:pt x="35683" y="859639"/>
                    <a:pt x="64216" y="827700"/>
                    <a:pt x="91045" y="795334"/>
                  </a:cubicBezTo>
                  <a:cubicBezTo>
                    <a:pt x="108931" y="773615"/>
                    <a:pt x="108506" y="774467"/>
                    <a:pt x="92323" y="750619"/>
                  </a:cubicBezTo>
                  <a:cubicBezTo>
                    <a:pt x="-10310" y="601993"/>
                    <a:pt x="-27770" y="443998"/>
                    <a:pt x="42923" y="277060"/>
                  </a:cubicBezTo>
                  <a:cubicBezTo>
                    <a:pt x="62938" y="229790"/>
                    <a:pt x="89768" y="186777"/>
                    <a:pt x="126392" y="150153"/>
                  </a:cubicBezTo>
                  <a:cubicBezTo>
                    <a:pt x="132354" y="144617"/>
                    <a:pt x="137038" y="138229"/>
                    <a:pt x="145130" y="136100"/>
                  </a:cubicBezTo>
                  <a:close/>
                </a:path>
              </a:pathLst>
            </a:custGeom>
            <a:solidFill>
              <a:srgbClr val="FDFDFD"/>
            </a:solidFill>
            <a:ln w="4251"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B4907E3-C054-49E1-8159-008E6CA1929C}"/>
                </a:ext>
              </a:extLst>
            </p:cNvPr>
            <p:cNvSpPr/>
            <p:nvPr/>
          </p:nvSpPr>
          <p:spPr>
            <a:xfrm>
              <a:off x="3241906" y="4642259"/>
              <a:ext cx="752250" cy="752255"/>
            </a:xfrm>
            <a:custGeom>
              <a:avLst/>
              <a:gdLst>
                <a:gd name="connsiteX0" fmla="*/ 395213 w 786246"/>
                <a:gd name="connsiteY0" fmla="*/ 0 h 786251"/>
                <a:gd name="connsiteX1" fmla="*/ 786154 w 786246"/>
                <a:gd name="connsiteY1" fmla="*/ 400310 h 786251"/>
                <a:gd name="connsiteX2" fmla="*/ 385418 w 786246"/>
                <a:gd name="connsiteY2" fmla="*/ 786141 h 786251"/>
                <a:gd name="connsiteX3" fmla="*/ 13 w 786246"/>
                <a:gd name="connsiteY3" fmla="*/ 391793 h 786251"/>
                <a:gd name="connsiteX4" fmla="*/ 395213 w 786246"/>
                <a:gd name="connsiteY4" fmla="*/ 0 h 786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46" h="786251">
                  <a:moveTo>
                    <a:pt x="395213" y="0"/>
                  </a:moveTo>
                  <a:cubicBezTo>
                    <a:pt x="617087" y="4685"/>
                    <a:pt x="790839" y="182269"/>
                    <a:pt x="786154" y="400310"/>
                  </a:cubicBezTo>
                  <a:cubicBezTo>
                    <a:pt x="781470" y="617926"/>
                    <a:pt x="602182" y="791251"/>
                    <a:pt x="385418" y="786141"/>
                  </a:cubicBezTo>
                  <a:cubicBezTo>
                    <a:pt x="163970" y="781031"/>
                    <a:pt x="-1690" y="604298"/>
                    <a:pt x="13" y="391793"/>
                  </a:cubicBezTo>
                  <a:cubicBezTo>
                    <a:pt x="2568" y="162253"/>
                    <a:pt x="182282" y="1703"/>
                    <a:pt x="395213" y="0"/>
                  </a:cubicBezTo>
                  <a:close/>
                </a:path>
              </a:pathLst>
            </a:custGeom>
            <a:solidFill>
              <a:schemeClr val="accent3">
                <a:lumMod val="50000"/>
              </a:schemeClr>
            </a:solidFill>
            <a:ln w="4251" cap="flat">
              <a:noFill/>
              <a:prstDash val="solid"/>
              <a:miter/>
            </a:ln>
          </p:spPr>
          <p:txBody>
            <a:bodyPr rtlCol="0" anchor="ctr"/>
            <a:lstStyle/>
            <a:p>
              <a:endParaRPr lang="en-US" dirty="0"/>
            </a:p>
          </p:txBody>
        </p:sp>
      </p:grpSp>
      <p:sp>
        <p:nvSpPr>
          <p:cNvPr id="66" name="Freeform: Shape 65">
            <a:extLst>
              <a:ext uri="{FF2B5EF4-FFF2-40B4-BE49-F238E27FC236}">
                <a16:creationId xmlns:a16="http://schemas.microsoft.com/office/drawing/2014/main" id="{8FA8FA9B-9D2C-4297-A22F-E61782D61A42}"/>
              </a:ext>
            </a:extLst>
          </p:cNvPr>
          <p:cNvSpPr>
            <a:spLocks noChangeAspect="1"/>
          </p:cNvSpPr>
          <p:nvPr/>
        </p:nvSpPr>
        <p:spPr>
          <a:xfrm rot="21005696">
            <a:off x="7824613" y="5615183"/>
            <a:ext cx="508264" cy="809479"/>
          </a:xfrm>
          <a:custGeom>
            <a:avLst/>
            <a:gdLst>
              <a:gd name="connsiteX0" fmla="*/ 535055 w 1065905"/>
              <a:gd name="connsiteY0" fmla="*/ 156808 h 1697595"/>
              <a:gd name="connsiteX1" fmla="*/ 623457 w 1065905"/>
              <a:gd name="connsiteY1" fmla="*/ 310223 h 1697595"/>
              <a:gd name="connsiteX2" fmla="*/ 535055 w 1065905"/>
              <a:gd name="connsiteY2" fmla="*/ 463638 h 1697595"/>
              <a:gd name="connsiteX3" fmla="*/ 446652 w 1065905"/>
              <a:gd name="connsiteY3" fmla="*/ 310223 h 1697595"/>
              <a:gd name="connsiteX4" fmla="*/ 535055 w 1065905"/>
              <a:gd name="connsiteY4" fmla="*/ 156808 h 1697595"/>
              <a:gd name="connsiteX5" fmla="*/ 411386 w 1065905"/>
              <a:gd name="connsiteY5" fmla="*/ 0 h 1697595"/>
              <a:gd name="connsiteX6" fmla="*/ 411386 w 1065905"/>
              <a:gd name="connsiteY6" fmla="*/ 615052 h 1697595"/>
              <a:gd name="connsiteX7" fmla="*/ 488157 w 1065905"/>
              <a:gd name="connsiteY7" fmla="*/ 716376 h 1697595"/>
              <a:gd name="connsiteX8" fmla="*/ 488157 w 1065905"/>
              <a:gd name="connsiteY8" fmla="*/ 931518 h 1697595"/>
              <a:gd name="connsiteX9" fmla="*/ 534818 w 1065905"/>
              <a:gd name="connsiteY9" fmla="*/ 978179 h 1697595"/>
              <a:gd name="connsiteX10" fmla="*/ 581479 w 1065905"/>
              <a:gd name="connsiteY10" fmla="*/ 931518 h 1697595"/>
              <a:gd name="connsiteX11" fmla="*/ 581479 w 1065905"/>
              <a:gd name="connsiteY11" fmla="*/ 716523 h 1697595"/>
              <a:gd name="connsiteX12" fmla="*/ 658724 w 1065905"/>
              <a:gd name="connsiteY12" fmla="*/ 615052 h 1697595"/>
              <a:gd name="connsiteX13" fmla="*/ 658724 w 1065905"/>
              <a:gd name="connsiteY13" fmla="*/ 641 h 1697595"/>
              <a:gd name="connsiteX14" fmla="*/ 1065904 w 1065905"/>
              <a:gd name="connsiteY14" fmla="*/ 465924 h 1697595"/>
              <a:gd name="connsiteX15" fmla="*/ 1065904 w 1065905"/>
              <a:gd name="connsiteY15" fmla="*/ 760441 h 1697595"/>
              <a:gd name="connsiteX16" fmla="*/ 1065905 w 1065905"/>
              <a:gd name="connsiteY16" fmla="*/ 760441 h 1697595"/>
              <a:gd name="connsiteX17" fmla="*/ 1065905 w 1065905"/>
              <a:gd name="connsiteY17" fmla="*/ 1229018 h 1697595"/>
              <a:gd name="connsiteX18" fmla="*/ 597327 w 1065905"/>
              <a:gd name="connsiteY18" fmla="*/ 1697595 h 1697595"/>
              <a:gd name="connsiteX19" fmla="*/ 468579 w 1065905"/>
              <a:gd name="connsiteY19" fmla="*/ 1697595 h 1697595"/>
              <a:gd name="connsiteX20" fmla="*/ 1 w 1065905"/>
              <a:gd name="connsiteY20" fmla="*/ 1229018 h 1697595"/>
              <a:gd name="connsiteX21" fmla="*/ 1 w 1065905"/>
              <a:gd name="connsiteY21" fmla="*/ 767827 h 1697595"/>
              <a:gd name="connsiteX22" fmla="*/ 0 w 1065905"/>
              <a:gd name="connsiteY22" fmla="*/ 767827 h 1697595"/>
              <a:gd name="connsiteX23" fmla="*/ 0 w 1065905"/>
              <a:gd name="connsiteY23" fmla="*/ 465924 h 1697595"/>
              <a:gd name="connsiteX24" fmla="*/ 411386 w 1065905"/>
              <a:gd name="connsiteY24" fmla="*/ 0 h 1697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65905" h="1697595">
                <a:moveTo>
                  <a:pt x="535055" y="156808"/>
                </a:moveTo>
                <a:cubicBezTo>
                  <a:pt x="583878" y="156808"/>
                  <a:pt x="623457" y="225494"/>
                  <a:pt x="623457" y="310223"/>
                </a:cubicBezTo>
                <a:cubicBezTo>
                  <a:pt x="623457" y="394952"/>
                  <a:pt x="583878" y="463638"/>
                  <a:pt x="535055" y="463638"/>
                </a:cubicBezTo>
                <a:cubicBezTo>
                  <a:pt x="486231" y="463638"/>
                  <a:pt x="446652" y="394952"/>
                  <a:pt x="446652" y="310223"/>
                </a:cubicBezTo>
                <a:cubicBezTo>
                  <a:pt x="446652" y="225494"/>
                  <a:pt x="486231" y="156808"/>
                  <a:pt x="535055" y="156808"/>
                </a:cubicBezTo>
                <a:close/>
                <a:moveTo>
                  <a:pt x="411386" y="0"/>
                </a:moveTo>
                <a:lnTo>
                  <a:pt x="411386" y="615052"/>
                </a:lnTo>
                <a:cubicBezTo>
                  <a:pt x="411386" y="663385"/>
                  <a:pt x="443769" y="704154"/>
                  <a:pt x="488157" y="716376"/>
                </a:cubicBezTo>
                <a:cubicBezTo>
                  <a:pt x="488157" y="788090"/>
                  <a:pt x="488157" y="859804"/>
                  <a:pt x="488157" y="931518"/>
                </a:cubicBezTo>
                <a:cubicBezTo>
                  <a:pt x="488157" y="957288"/>
                  <a:pt x="509048" y="978179"/>
                  <a:pt x="534818" y="978179"/>
                </a:cubicBezTo>
                <a:cubicBezTo>
                  <a:pt x="560588" y="978179"/>
                  <a:pt x="581479" y="957288"/>
                  <a:pt x="581479" y="931518"/>
                </a:cubicBezTo>
                <a:lnTo>
                  <a:pt x="581479" y="716523"/>
                </a:lnTo>
                <a:cubicBezTo>
                  <a:pt x="626107" y="704448"/>
                  <a:pt x="658724" y="663559"/>
                  <a:pt x="658724" y="615052"/>
                </a:cubicBezTo>
                <a:lnTo>
                  <a:pt x="658724" y="641"/>
                </a:lnTo>
                <a:cubicBezTo>
                  <a:pt x="888628" y="30848"/>
                  <a:pt x="1065904" y="227684"/>
                  <a:pt x="1065904" y="465924"/>
                </a:cubicBezTo>
                <a:lnTo>
                  <a:pt x="1065904" y="760441"/>
                </a:lnTo>
                <a:lnTo>
                  <a:pt x="1065905" y="760441"/>
                </a:lnTo>
                <a:lnTo>
                  <a:pt x="1065905" y="1229018"/>
                </a:lnTo>
                <a:cubicBezTo>
                  <a:pt x="1065905" y="1487806"/>
                  <a:pt x="856115" y="1697595"/>
                  <a:pt x="597327" y="1697595"/>
                </a:cubicBezTo>
                <a:lnTo>
                  <a:pt x="468579" y="1697595"/>
                </a:lnTo>
                <a:cubicBezTo>
                  <a:pt x="209790" y="1697595"/>
                  <a:pt x="1" y="1487806"/>
                  <a:pt x="1" y="1229018"/>
                </a:cubicBezTo>
                <a:lnTo>
                  <a:pt x="1" y="767827"/>
                </a:lnTo>
                <a:lnTo>
                  <a:pt x="0" y="767827"/>
                </a:lnTo>
                <a:lnTo>
                  <a:pt x="0" y="465924"/>
                </a:lnTo>
                <a:cubicBezTo>
                  <a:pt x="0" y="226227"/>
                  <a:pt x="179451" y="28442"/>
                  <a:pt x="411386"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nvGrpSpPr>
          <p:cNvPr id="67" name="Group 66">
            <a:extLst>
              <a:ext uri="{FF2B5EF4-FFF2-40B4-BE49-F238E27FC236}">
                <a16:creationId xmlns:a16="http://schemas.microsoft.com/office/drawing/2014/main" id="{95EEA8FD-5294-436A-9083-B91E06E01770}"/>
              </a:ext>
            </a:extLst>
          </p:cNvPr>
          <p:cNvGrpSpPr/>
          <p:nvPr/>
        </p:nvGrpSpPr>
        <p:grpSpPr>
          <a:xfrm rot="7200000">
            <a:off x="8082304" y="4249978"/>
            <a:ext cx="303895" cy="1494472"/>
            <a:chOff x="9909547" y="3622831"/>
            <a:chExt cx="303895" cy="1494472"/>
          </a:xfrm>
        </p:grpSpPr>
        <p:sp>
          <p:nvSpPr>
            <p:cNvPr id="68" name="Freeform: Shape 67">
              <a:extLst>
                <a:ext uri="{FF2B5EF4-FFF2-40B4-BE49-F238E27FC236}">
                  <a16:creationId xmlns:a16="http://schemas.microsoft.com/office/drawing/2014/main" id="{8D28C0F1-C1C5-4023-89D6-EA7EB03504AE}"/>
                </a:ext>
              </a:extLst>
            </p:cNvPr>
            <p:cNvSpPr/>
            <p:nvPr/>
          </p:nvSpPr>
          <p:spPr>
            <a:xfrm>
              <a:off x="9909547" y="3622831"/>
              <a:ext cx="303895" cy="1494472"/>
            </a:xfrm>
            <a:custGeom>
              <a:avLst/>
              <a:gdLst>
                <a:gd name="connsiteX0" fmla="*/ 251008 w 303895"/>
                <a:gd name="connsiteY0" fmla="*/ 64770 h 1494472"/>
                <a:gd name="connsiteX1" fmla="*/ 152900 w 303895"/>
                <a:gd name="connsiteY1" fmla="*/ 0 h 1494472"/>
                <a:gd name="connsiteX2" fmla="*/ 151948 w 303895"/>
                <a:gd name="connsiteY2" fmla="*/ 0 h 1494472"/>
                <a:gd name="connsiteX3" fmla="*/ 150995 w 303895"/>
                <a:gd name="connsiteY3" fmla="*/ 0 h 1494472"/>
                <a:gd name="connsiteX4" fmla="*/ 52888 w 303895"/>
                <a:gd name="connsiteY4" fmla="*/ 64770 h 1494472"/>
                <a:gd name="connsiteX5" fmla="*/ 8120 w 303895"/>
                <a:gd name="connsiteY5" fmla="*/ 495300 h 1494472"/>
                <a:gd name="connsiteX6" fmla="*/ 30980 w 303895"/>
                <a:gd name="connsiteY6" fmla="*/ 645795 h 1494472"/>
                <a:gd name="connsiteX7" fmla="*/ 92893 w 303895"/>
                <a:gd name="connsiteY7" fmla="*/ 1082040 h 1494472"/>
                <a:gd name="connsiteX8" fmla="*/ 110990 w 303895"/>
                <a:gd name="connsiteY8" fmla="*/ 1440180 h 1494472"/>
                <a:gd name="connsiteX9" fmla="*/ 148138 w 303895"/>
                <a:gd name="connsiteY9" fmla="*/ 1494473 h 1494472"/>
                <a:gd name="connsiteX10" fmla="*/ 151948 w 303895"/>
                <a:gd name="connsiteY10" fmla="*/ 1494473 h 1494472"/>
                <a:gd name="connsiteX11" fmla="*/ 155758 w 303895"/>
                <a:gd name="connsiteY11" fmla="*/ 1494473 h 1494472"/>
                <a:gd name="connsiteX12" fmla="*/ 192905 w 303895"/>
                <a:gd name="connsiteY12" fmla="*/ 1440180 h 1494472"/>
                <a:gd name="connsiteX13" fmla="*/ 211003 w 303895"/>
                <a:gd name="connsiteY13" fmla="*/ 1082040 h 1494472"/>
                <a:gd name="connsiteX14" fmla="*/ 272915 w 303895"/>
                <a:gd name="connsiteY14" fmla="*/ 645795 h 1494472"/>
                <a:gd name="connsiteX15" fmla="*/ 295775 w 303895"/>
                <a:gd name="connsiteY15" fmla="*/ 495300 h 1494472"/>
                <a:gd name="connsiteX16" fmla="*/ 251008 w 303895"/>
                <a:gd name="connsiteY16" fmla="*/ 64770 h 149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895" h="1494472">
                  <a:moveTo>
                    <a:pt x="251008" y="64770"/>
                  </a:moveTo>
                  <a:cubicBezTo>
                    <a:pt x="234815" y="19050"/>
                    <a:pt x="203383" y="0"/>
                    <a:pt x="152900" y="0"/>
                  </a:cubicBezTo>
                  <a:cubicBezTo>
                    <a:pt x="152900" y="0"/>
                    <a:pt x="152900" y="0"/>
                    <a:pt x="151948" y="0"/>
                  </a:cubicBezTo>
                  <a:cubicBezTo>
                    <a:pt x="150995" y="0"/>
                    <a:pt x="151948" y="0"/>
                    <a:pt x="150995" y="0"/>
                  </a:cubicBezTo>
                  <a:cubicBezTo>
                    <a:pt x="101465" y="0"/>
                    <a:pt x="69080" y="19050"/>
                    <a:pt x="52888" y="64770"/>
                  </a:cubicBezTo>
                  <a:cubicBezTo>
                    <a:pt x="3358" y="205740"/>
                    <a:pt x="-10930" y="349568"/>
                    <a:pt x="8120" y="495300"/>
                  </a:cubicBezTo>
                  <a:cubicBezTo>
                    <a:pt x="14788" y="545783"/>
                    <a:pt x="23360" y="595313"/>
                    <a:pt x="30980" y="645795"/>
                  </a:cubicBezTo>
                  <a:cubicBezTo>
                    <a:pt x="30028" y="647700"/>
                    <a:pt x="73843" y="939165"/>
                    <a:pt x="92893" y="1082040"/>
                  </a:cubicBezTo>
                  <a:cubicBezTo>
                    <a:pt x="108133" y="1196340"/>
                    <a:pt x="110990" y="1433513"/>
                    <a:pt x="110990" y="1440180"/>
                  </a:cubicBezTo>
                  <a:cubicBezTo>
                    <a:pt x="110990" y="1462088"/>
                    <a:pt x="123373" y="1493520"/>
                    <a:pt x="148138" y="1494473"/>
                  </a:cubicBezTo>
                  <a:cubicBezTo>
                    <a:pt x="150043" y="1494473"/>
                    <a:pt x="150995" y="1494473"/>
                    <a:pt x="151948" y="1494473"/>
                  </a:cubicBezTo>
                  <a:cubicBezTo>
                    <a:pt x="152900" y="1494473"/>
                    <a:pt x="154805" y="1494473"/>
                    <a:pt x="155758" y="1494473"/>
                  </a:cubicBezTo>
                  <a:cubicBezTo>
                    <a:pt x="180523" y="1493520"/>
                    <a:pt x="192905" y="1462088"/>
                    <a:pt x="192905" y="1440180"/>
                  </a:cubicBezTo>
                  <a:cubicBezTo>
                    <a:pt x="192905" y="1433513"/>
                    <a:pt x="195763" y="1196340"/>
                    <a:pt x="211003" y="1082040"/>
                  </a:cubicBezTo>
                  <a:cubicBezTo>
                    <a:pt x="230053" y="939165"/>
                    <a:pt x="272915" y="648653"/>
                    <a:pt x="272915" y="645795"/>
                  </a:cubicBezTo>
                  <a:cubicBezTo>
                    <a:pt x="280535" y="595313"/>
                    <a:pt x="289108" y="545783"/>
                    <a:pt x="295775" y="495300"/>
                  </a:cubicBezTo>
                  <a:cubicBezTo>
                    <a:pt x="314825" y="349568"/>
                    <a:pt x="300538" y="205740"/>
                    <a:pt x="251008" y="64770"/>
                  </a:cubicBezTo>
                  <a:close/>
                </a:path>
              </a:pathLst>
            </a:custGeom>
            <a:solidFill>
              <a:schemeClr val="accent5"/>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715C192-13CE-426F-9794-FEA75312BA06}"/>
                </a:ext>
              </a:extLst>
            </p:cNvPr>
            <p:cNvSpPr/>
            <p:nvPr/>
          </p:nvSpPr>
          <p:spPr>
            <a:xfrm>
              <a:off x="9939575" y="3655216"/>
              <a:ext cx="245745" cy="760094"/>
            </a:xfrm>
            <a:custGeom>
              <a:avLst/>
              <a:gdLst>
                <a:gd name="connsiteX0" fmla="*/ 245745 w 245745"/>
                <a:gd name="connsiteY0" fmla="*/ 380048 h 760094"/>
                <a:gd name="connsiteX1" fmla="*/ 122873 w 245745"/>
                <a:gd name="connsiteY1" fmla="*/ 760095 h 760094"/>
                <a:gd name="connsiteX2" fmla="*/ 0 w 245745"/>
                <a:gd name="connsiteY2" fmla="*/ 380047 h 760094"/>
                <a:gd name="connsiteX3" fmla="*/ 122873 w 245745"/>
                <a:gd name="connsiteY3" fmla="*/ 0 h 760094"/>
                <a:gd name="connsiteX4" fmla="*/ 245745 w 245745"/>
                <a:gd name="connsiteY4" fmla="*/ 380048 h 76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 h="760094">
                  <a:moveTo>
                    <a:pt x="245745" y="380048"/>
                  </a:moveTo>
                  <a:cubicBezTo>
                    <a:pt x="245745" y="589942"/>
                    <a:pt x="190733" y="760095"/>
                    <a:pt x="122873" y="760095"/>
                  </a:cubicBezTo>
                  <a:cubicBezTo>
                    <a:pt x="55012" y="760095"/>
                    <a:pt x="0" y="589942"/>
                    <a:pt x="0" y="380047"/>
                  </a:cubicBezTo>
                  <a:cubicBezTo>
                    <a:pt x="0" y="170153"/>
                    <a:pt x="55012" y="0"/>
                    <a:pt x="122873" y="0"/>
                  </a:cubicBezTo>
                  <a:cubicBezTo>
                    <a:pt x="190733" y="0"/>
                    <a:pt x="245745" y="170153"/>
                    <a:pt x="245745" y="380048"/>
                  </a:cubicBezTo>
                  <a:close/>
                </a:path>
              </a:pathLst>
            </a:custGeom>
            <a:solidFill>
              <a:srgbClr val="F2F2F2"/>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1BB6CF68-4FA0-4E40-8C97-ACB9B4797516}"/>
                </a:ext>
              </a:extLst>
            </p:cNvPr>
            <p:cNvSpPr/>
            <p:nvPr/>
          </p:nvSpPr>
          <p:spPr>
            <a:xfrm>
              <a:off x="9991010" y="3977161"/>
              <a:ext cx="136207" cy="288607"/>
            </a:xfrm>
            <a:custGeom>
              <a:avLst/>
              <a:gdLst>
                <a:gd name="connsiteX0" fmla="*/ 94298 w 136207"/>
                <a:gd name="connsiteY0" fmla="*/ 288608 h 288607"/>
                <a:gd name="connsiteX1" fmla="*/ 41910 w 136207"/>
                <a:gd name="connsiteY1" fmla="*/ 288608 h 288607"/>
                <a:gd name="connsiteX2" fmla="*/ 0 w 136207"/>
                <a:gd name="connsiteY2" fmla="*/ 246697 h 288607"/>
                <a:gd name="connsiteX3" fmla="*/ 0 w 136207"/>
                <a:gd name="connsiteY3" fmla="*/ 41910 h 288607"/>
                <a:gd name="connsiteX4" fmla="*/ 41910 w 136207"/>
                <a:gd name="connsiteY4" fmla="*/ 0 h 288607"/>
                <a:gd name="connsiteX5" fmla="*/ 94298 w 136207"/>
                <a:gd name="connsiteY5" fmla="*/ 0 h 288607"/>
                <a:gd name="connsiteX6" fmla="*/ 136207 w 136207"/>
                <a:gd name="connsiteY6" fmla="*/ 41910 h 288607"/>
                <a:gd name="connsiteX7" fmla="*/ 136207 w 136207"/>
                <a:gd name="connsiteY7" fmla="*/ 247650 h 288607"/>
                <a:gd name="connsiteX8" fmla="*/ 94298 w 136207"/>
                <a:gd name="connsiteY8" fmla="*/ 288608 h 2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07" h="288607">
                  <a:moveTo>
                    <a:pt x="94298" y="288608"/>
                  </a:moveTo>
                  <a:lnTo>
                    <a:pt x="41910" y="288608"/>
                  </a:lnTo>
                  <a:cubicBezTo>
                    <a:pt x="19050" y="288608"/>
                    <a:pt x="0" y="269558"/>
                    <a:pt x="0" y="246697"/>
                  </a:cubicBezTo>
                  <a:lnTo>
                    <a:pt x="0" y="41910"/>
                  </a:lnTo>
                  <a:cubicBezTo>
                    <a:pt x="0" y="19050"/>
                    <a:pt x="19050" y="0"/>
                    <a:pt x="41910" y="0"/>
                  </a:cubicBezTo>
                  <a:lnTo>
                    <a:pt x="94298" y="0"/>
                  </a:lnTo>
                  <a:cubicBezTo>
                    <a:pt x="117157" y="0"/>
                    <a:pt x="136207" y="19050"/>
                    <a:pt x="136207" y="41910"/>
                  </a:cubicBezTo>
                  <a:lnTo>
                    <a:pt x="136207" y="247650"/>
                  </a:lnTo>
                  <a:cubicBezTo>
                    <a:pt x="136207" y="270510"/>
                    <a:pt x="117157" y="288608"/>
                    <a:pt x="94298" y="288608"/>
                  </a:cubicBezTo>
                  <a:close/>
                </a:path>
              </a:pathLst>
            </a:custGeom>
            <a:solidFill>
              <a:srgbClr val="333333"/>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556CB531-E055-47EB-B90E-7006F75BBC9A}"/>
                </a:ext>
              </a:extLst>
            </p:cNvPr>
            <p:cNvSpPr/>
            <p:nvPr/>
          </p:nvSpPr>
          <p:spPr>
            <a:xfrm>
              <a:off x="10010060" y="4003831"/>
              <a:ext cx="99060" cy="236220"/>
            </a:xfrm>
            <a:custGeom>
              <a:avLst/>
              <a:gdLst>
                <a:gd name="connsiteX0" fmla="*/ 72390 w 99060"/>
                <a:gd name="connsiteY0" fmla="*/ 236220 h 236220"/>
                <a:gd name="connsiteX1" fmla="*/ 26670 w 99060"/>
                <a:gd name="connsiteY1" fmla="*/ 236220 h 236220"/>
                <a:gd name="connsiteX2" fmla="*/ 0 w 99060"/>
                <a:gd name="connsiteY2" fmla="*/ 209550 h 236220"/>
                <a:gd name="connsiteX3" fmla="*/ 0 w 99060"/>
                <a:gd name="connsiteY3" fmla="*/ 26670 h 236220"/>
                <a:gd name="connsiteX4" fmla="*/ 26670 w 99060"/>
                <a:gd name="connsiteY4" fmla="*/ 0 h 236220"/>
                <a:gd name="connsiteX5" fmla="*/ 72390 w 99060"/>
                <a:gd name="connsiteY5" fmla="*/ 0 h 236220"/>
                <a:gd name="connsiteX6" fmla="*/ 99060 w 99060"/>
                <a:gd name="connsiteY6" fmla="*/ 26670 h 236220"/>
                <a:gd name="connsiteX7" fmla="*/ 99060 w 99060"/>
                <a:gd name="connsiteY7" fmla="*/ 209550 h 236220"/>
                <a:gd name="connsiteX8" fmla="*/ 72390 w 99060"/>
                <a:gd name="connsiteY8" fmla="*/ 236220 h 23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 h="236220">
                  <a:moveTo>
                    <a:pt x="72390" y="236220"/>
                  </a:moveTo>
                  <a:lnTo>
                    <a:pt x="26670" y="236220"/>
                  </a:lnTo>
                  <a:cubicBezTo>
                    <a:pt x="11430" y="236220"/>
                    <a:pt x="0" y="223838"/>
                    <a:pt x="0" y="209550"/>
                  </a:cubicBezTo>
                  <a:lnTo>
                    <a:pt x="0" y="26670"/>
                  </a:lnTo>
                  <a:cubicBezTo>
                    <a:pt x="0" y="11430"/>
                    <a:pt x="12382" y="0"/>
                    <a:pt x="26670" y="0"/>
                  </a:cubicBezTo>
                  <a:lnTo>
                    <a:pt x="72390" y="0"/>
                  </a:lnTo>
                  <a:cubicBezTo>
                    <a:pt x="87630" y="0"/>
                    <a:pt x="99060" y="12382"/>
                    <a:pt x="99060" y="26670"/>
                  </a:cubicBezTo>
                  <a:lnTo>
                    <a:pt x="99060" y="209550"/>
                  </a:lnTo>
                  <a:cubicBezTo>
                    <a:pt x="99060" y="224790"/>
                    <a:pt x="86677" y="236220"/>
                    <a:pt x="72390" y="236220"/>
                  </a:cubicBezTo>
                  <a:close/>
                </a:path>
              </a:pathLst>
            </a:custGeom>
            <a:solidFill>
              <a:srgbClr val="E6E6E6"/>
            </a:solid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31760-C6DF-4891-9AC1-4BEA8D581F04}"/>
                </a:ext>
              </a:extLst>
            </p:cNvPr>
            <p:cNvSpPr/>
            <p:nvPr/>
          </p:nvSpPr>
          <p:spPr>
            <a:xfrm>
              <a:off x="10009108" y="3809521"/>
              <a:ext cx="100964" cy="100965"/>
            </a:xfrm>
            <a:custGeom>
              <a:avLst/>
              <a:gdLst>
                <a:gd name="connsiteX0" fmla="*/ 100965 w 100964"/>
                <a:gd name="connsiteY0" fmla="*/ 50482 h 100965"/>
                <a:gd name="connsiteX1" fmla="*/ 50482 w 100964"/>
                <a:gd name="connsiteY1" fmla="*/ 100965 h 100965"/>
                <a:gd name="connsiteX2" fmla="*/ 0 w 100964"/>
                <a:gd name="connsiteY2" fmla="*/ 50482 h 100965"/>
                <a:gd name="connsiteX3" fmla="*/ 50482 w 100964"/>
                <a:gd name="connsiteY3" fmla="*/ 0 h 100965"/>
                <a:gd name="connsiteX4" fmla="*/ 100965 w 100964"/>
                <a:gd name="connsiteY4" fmla="*/ 50482 h 100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64" h="100965">
                  <a:moveTo>
                    <a:pt x="100965" y="50482"/>
                  </a:moveTo>
                  <a:cubicBezTo>
                    <a:pt x="100965" y="78363"/>
                    <a:pt x="78363" y="100965"/>
                    <a:pt x="50482" y="100965"/>
                  </a:cubicBezTo>
                  <a:cubicBezTo>
                    <a:pt x="22602" y="100965"/>
                    <a:pt x="0" y="78363"/>
                    <a:pt x="0" y="50482"/>
                  </a:cubicBezTo>
                  <a:cubicBezTo>
                    <a:pt x="0" y="22602"/>
                    <a:pt x="22602" y="0"/>
                    <a:pt x="50482" y="0"/>
                  </a:cubicBezTo>
                  <a:cubicBezTo>
                    <a:pt x="78363" y="0"/>
                    <a:pt x="100965" y="22602"/>
                    <a:pt x="100965" y="50482"/>
                  </a:cubicBezTo>
                  <a:close/>
                </a:path>
              </a:pathLst>
            </a:custGeom>
            <a:solidFill>
              <a:srgbClr val="181818"/>
            </a:solid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F56BB88-2C1E-47F5-AB02-13617AA1C235}"/>
                </a:ext>
              </a:extLst>
            </p:cNvPr>
            <p:cNvSpPr/>
            <p:nvPr/>
          </p:nvSpPr>
          <p:spPr>
            <a:xfrm>
              <a:off x="10018633" y="3819046"/>
              <a:ext cx="81914" cy="81915"/>
            </a:xfrm>
            <a:custGeom>
              <a:avLst/>
              <a:gdLst>
                <a:gd name="connsiteX0" fmla="*/ 81915 w 81914"/>
                <a:gd name="connsiteY0" fmla="*/ 40957 h 81915"/>
                <a:gd name="connsiteX1" fmla="*/ 40957 w 81914"/>
                <a:gd name="connsiteY1" fmla="*/ 81915 h 81915"/>
                <a:gd name="connsiteX2" fmla="*/ 0 w 81914"/>
                <a:gd name="connsiteY2" fmla="*/ 40957 h 81915"/>
                <a:gd name="connsiteX3" fmla="*/ 40957 w 81914"/>
                <a:gd name="connsiteY3" fmla="*/ 0 h 81915"/>
                <a:gd name="connsiteX4" fmla="*/ 81915 w 81914"/>
                <a:gd name="connsiteY4" fmla="*/ 40957 h 8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4" h="81915">
                  <a:moveTo>
                    <a:pt x="81915" y="40957"/>
                  </a:moveTo>
                  <a:cubicBezTo>
                    <a:pt x="81915" y="63578"/>
                    <a:pt x="63578" y="81915"/>
                    <a:pt x="40957" y="81915"/>
                  </a:cubicBezTo>
                  <a:cubicBezTo>
                    <a:pt x="18337" y="81915"/>
                    <a:pt x="0" y="63578"/>
                    <a:pt x="0" y="40957"/>
                  </a:cubicBezTo>
                  <a:cubicBezTo>
                    <a:pt x="0" y="18337"/>
                    <a:pt x="18337" y="0"/>
                    <a:pt x="40957" y="0"/>
                  </a:cubicBezTo>
                  <a:cubicBezTo>
                    <a:pt x="63578" y="0"/>
                    <a:pt x="81915" y="18337"/>
                    <a:pt x="81915" y="40957"/>
                  </a:cubicBezTo>
                  <a:close/>
                </a:path>
              </a:pathLst>
            </a:custGeom>
            <a:solidFill>
              <a:srgbClr val="F2F2F2"/>
            </a:solidFill>
            <a:ln w="9525" cap="flat">
              <a:noFill/>
              <a:prstDash val="solid"/>
              <a:miter/>
            </a:ln>
          </p:spPr>
          <p:txBody>
            <a:bodyPr rtlCol="0" anchor="ctr"/>
            <a:lstStyle/>
            <a:p>
              <a:endParaRPr lang="en-US" dirty="0"/>
            </a:p>
          </p:txBody>
        </p:sp>
      </p:grpSp>
      <p:grpSp>
        <p:nvGrpSpPr>
          <p:cNvPr id="111" name="Graphic 10">
            <a:extLst>
              <a:ext uri="{FF2B5EF4-FFF2-40B4-BE49-F238E27FC236}">
                <a16:creationId xmlns:a16="http://schemas.microsoft.com/office/drawing/2014/main" id="{7D07EDDD-E96F-45AD-ADF4-A522ABA89C78}"/>
              </a:ext>
            </a:extLst>
          </p:cNvPr>
          <p:cNvGrpSpPr/>
          <p:nvPr/>
        </p:nvGrpSpPr>
        <p:grpSpPr>
          <a:xfrm>
            <a:off x="2941813" y="2980119"/>
            <a:ext cx="1858687" cy="3146425"/>
            <a:chOff x="947897" y="1831704"/>
            <a:chExt cx="2670285" cy="4520317"/>
          </a:xfrm>
        </p:grpSpPr>
        <p:sp>
          <p:nvSpPr>
            <p:cNvPr id="112" name="Freeform: Shape 111">
              <a:extLst>
                <a:ext uri="{FF2B5EF4-FFF2-40B4-BE49-F238E27FC236}">
                  <a16:creationId xmlns:a16="http://schemas.microsoft.com/office/drawing/2014/main" id="{0A8BB503-95C5-42D4-A2BE-C791D43F903E}"/>
                </a:ext>
              </a:extLst>
            </p:cNvPr>
            <p:cNvSpPr/>
            <p:nvPr/>
          </p:nvSpPr>
          <p:spPr>
            <a:xfrm>
              <a:off x="3129268" y="5540427"/>
              <a:ext cx="488914" cy="502556"/>
            </a:xfrm>
            <a:custGeom>
              <a:avLst/>
              <a:gdLst>
                <a:gd name="connsiteX0" fmla="*/ 491422 w 488903"/>
                <a:gd name="connsiteY0" fmla="*/ 222634 h 498489"/>
                <a:gd name="connsiteX1" fmla="*/ 488546 w 488903"/>
                <a:gd name="connsiteY1" fmla="*/ 246600 h 498489"/>
                <a:gd name="connsiteX2" fmla="*/ 312157 w 488903"/>
                <a:gd name="connsiteY2" fmla="*/ 483862 h 498489"/>
                <a:gd name="connsiteX3" fmla="*/ 296819 w 488903"/>
                <a:gd name="connsiteY3" fmla="*/ 488175 h 498489"/>
                <a:gd name="connsiteX4" fmla="*/ 273812 w 488903"/>
                <a:gd name="connsiteY4" fmla="*/ 496324 h 498489"/>
                <a:gd name="connsiteX5" fmla="*/ 208625 w 488903"/>
                <a:gd name="connsiteY5" fmla="*/ 495365 h 498489"/>
                <a:gd name="connsiteX6" fmla="*/ 184180 w 488903"/>
                <a:gd name="connsiteY6" fmla="*/ 502555 h 498489"/>
                <a:gd name="connsiteX7" fmla="*/ 167883 w 488903"/>
                <a:gd name="connsiteY7" fmla="*/ 480506 h 498489"/>
                <a:gd name="connsiteX8" fmla="*/ 122 w 488903"/>
                <a:gd name="connsiteY8" fmla="*/ 239410 h 498489"/>
                <a:gd name="connsiteX9" fmla="*/ 205749 w 488903"/>
                <a:gd name="connsiteY9" fmla="*/ 3586 h 498489"/>
                <a:gd name="connsiteX10" fmla="*/ 487108 w 488903"/>
                <a:gd name="connsiteY10" fmla="*/ 192437 h 498489"/>
                <a:gd name="connsiteX11" fmla="*/ 490942 w 488903"/>
                <a:gd name="connsiteY11" fmla="*/ 202023 h 498489"/>
                <a:gd name="connsiteX12" fmla="*/ 491422 w 488903"/>
                <a:gd name="connsiteY12" fmla="*/ 222634 h 498489"/>
                <a:gd name="connsiteX0" fmla="*/ 491422 w 509389"/>
                <a:gd name="connsiteY0" fmla="*/ 222634 h 502555"/>
                <a:gd name="connsiteX1" fmla="*/ 488546 w 509389"/>
                <a:gd name="connsiteY1" fmla="*/ 246600 h 502555"/>
                <a:gd name="connsiteX2" fmla="*/ 312157 w 509389"/>
                <a:gd name="connsiteY2" fmla="*/ 483862 h 502555"/>
                <a:gd name="connsiteX3" fmla="*/ 296819 w 509389"/>
                <a:gd name="connsiteY3" fmla="*/ 488175 h 502555"/>
                <a:gd name="connsiteX4" fmla="*/ 273812 w 509389"/>
                <a:gd name="connsiteY4" fmla="*/ 496324 h 502555"/>
                <a:gd name="connsiteX5" fmla="*/ 208625 w 509389"/>
                <a:gd name="connsiteY5" fmla="*/ 495365 h 502555"/>
                <a:gd name="connsiteX6" fmla="*/ 184180 w 509389"/>
                <a:gd name="connsiteY6" fmla="*/ 502555 h 502555"/>
                <a:gd name="connsiteX7" fmla="*/ 167883 w 509389"/>
                <a:gd name="connsiteY7" fmla="*/ 480506 h 502555"/>
                <a:gd name="connsiteX8" fmla="*/ 122 w 509389"/>
                <a:gd name="connsiteY8" fmla="*/ 239410 h 502555"/>
                <a:gd name="connsiteX9" fmla="*/ 205749 w 509389"/>
                <a:gd name="connsiteY9" fmla="*/ 3586 h 502555"/>
                <a:gd name="connsiteX10" fmla="*/ 487108 w 509389"/>
                <a:gd name="connsiteY10" fmla="*/ 192437 h 502555"/>
                <a:gd name="connsiteX11" fmla="*/ 491422 w 509389"/>
                <a:gd name="connsiteY11" fmla="*/ 222634 h 502555"/>
                <a:gd name="connsiteX0" fmla="*/ 487108 w 516710"/>
                <a:gd name="connsiteY0" fmla="*/ 192437 h 502555"/>
                <a:gd name="connsiteX1" fmla="*/ 488546 w 516710"/>
                <a:gd name="connsiteY1" fmla="*/ 246600 h 502555"/>
                <a:gd name="connsiteX2" fmla="*/ 312157 w 516710"/>
                <a:gd name="connsiteY2" fmla="*/ 483862 h 502555"/>
                <a:gd name="connsiteX3" fmla="*/ 296819 w 516710"/>
                <a:gd name="connsiteY3" fmla="*/ 488175 h 502555"/>
                <a:gd name="connsiteX4" fmla="*/ 273812 w 516710"/>
                <a:gd name="connsiteY4" fmla="*/ 496324 h 502555"/>
                <a:gd name="connsiteX5" fmla="*/ 208625 w 516710"/>
                <a:gd name="connsiteY5" fmla="*/ 495365 h 502555"/>
                <a:gd name="connsiteX6" fmla="*/ 184180 w 516710"/>
                <a:gd name="connsiteY6" fmla="*/ 502555 h 502555"/>
                <a:gd name="connsiteX7" fmla="*/ 167883 w 516710"/>
                <a:gd name="connsiteY7" fmla="*/ 480506 h 502555"/>
                <a:gd name="connsiteX8" fmla="*/ 122 w 516710"/>
                <a:gd name="connsiteY8" fmla="*/ 239410 h 502555"/>
                <a:gd name="connsiteX9" fmla="*/ 205749 w 516710"/>
                <a:gd name="connsiteY9" fmla="*/ 3586 h 502555"/>
                <a:gd name="connsiteX10" fmla="*/ 487108 w 516710"/>
                <a:gd name="connsiteY10" fmla="*/ 192437 h 502555"/>
                <a:gd name="connsiteX0" fmla="*/ 487108 w 502324"/>
                <a:gd name="connsiteY0" fmla="*/ 192437 h 502555"/>
                <a:gd name="connsiteX1" fmla="*/ 488546 w 502324"/>
                <a:gd name="connsiteY1" fmla="*/ 246600 h 502555"/>
                <a:gd name="connsiteX2" fmla="*/ 312157 w 502324"/>
                <a:gd name="connsiteY2" fmla="*/ 483862 h 502555"/>
                <a:gd name="connsiteX3" fmla="*/ 296819 w 502324"/>
                <a:gd name="connsiteY3" fmla="*/ 488175 h 502555"/>
                <a:gd name="connsiteX4" fmla="*/ 273812 w 502324"/>
                <a:gd name="connsiteY4" fmla="*/ 496324 h 502555"/>
                <a:gd name="connsiteX5" fmla="*/ 208625 w 502324"/>
                <a:gd name="connsiteY5" fmla="*/ 495365 h 502555"/>
                <a:gd name="connsiteX6" fmla="*/ 184180 w 502324"/>
                <a:gd name="connsiteY6" fmla="*/ 502555 h 502555"/>
                <a:gd name="connsiteX7" fmla="*/ 167883 w 502324"/>
                <a:gd name="connsiteY7" fmla="*/ 480506 h 502555"/>
                <a:gd name="connsiteX8" fmla="*/ 122 w 502324"/>
                <a:gd name="connsiteY8" fmla="*/ 239410 h 502555"/>
                <a:gd name="connsiteX9" fmla="*/ 205749 w 502324"/>
                <a:gd name="connsiteY9" fmla="*/ 3586 h 502555"/>
                <a:gd name="connsiteX10" fmla="*/ 487108 w 502324"/>
                <a:gd name="connsiteY10" fmla="*/ 192437 h 502555"/>
                <a:gd name="connsiteX0" fmla="*/ 487108 w 489819"/>
                <a:gd name="connsiteY0" fmla="*/ 192437 h 502555"/>
                <a:gd name="connsiteX1" fmla="*/ 488546 w 489819"/>
                <a:gd name="connsiteY1" fmla="*/ 246600 h 502555"/>
                <a:gd name="connsiteX2" fmla="*/ 312157 w 489819"/>
                <a:gd name="connsiteY2" fmla="*/ 483862 h 502555"/>
                <a:gd name="connsiteX3" fmla="*/ 296819 w 489819"/>
                <a:gd name="connsiteY3" fmla="*/ 488175 h 502555"/>
                <a:gd name="connsiteX4" fmla="*/ 273812 w 489819"/>
                <a:gd name="connsiteY4" fmla="*/ 496324 h 502555"/>
                <a:gd name="connsiteX5" fmla="*/ 208625 w 489819"/>
                <a:gd name="connsiteY5" fmla="*/ 495365 h 502555"/>
                <a:gd name="connsiteX6" fmla="*/ 184180 w 489819"/>
                <a:gd name="connsiteY6" fmla="*/ 502555 h 502555"/>
                <a:gd name="connsiteX7" fmla="*/ 167883 w 489819"/>
                <a:gd name="connsiteY7" fmla="*/ 480506 h 502555"/>
                <a:gd name="connsiteX8" fmla="*/ 122 w 489819"/>
                <a:gd name="connsiteY8" fmla="*/ 239410 h 502555"/>
                <a:gd name="connsiteX9" fmla="*/ 205749 w 489819"/>
                <a:gd name="connsiteY9" fmla="*/ 3586 h 502555"/>
                <a:gd name="connsiteX10" fmla="*/ 487108 w 489819"/>
                <a:gd name="connsiteY10" fmla="*/ 192437 h 502555"/>
                <a:gd name="connsiteX0" fmla="*/ 487108 w 489819"/>
                <a:gd name="connsiteY0" fmla="*/ 192437 h 503175"/>
                <a:gd name="connsiteX1" fmla="*/ 488546 w 489819"/>
                <a:gd name="connsiteY1" fmla="*/ 246600 h 503175"/>
                <a:gd name="connsiteX2" fmla="*/ 312157 w 489819"/>
                <a:gd name="connsiteY2" fmla="*/ 483862 h 503175"/>
                <a:gd name="connsiteX3" fmla="*/ 296819 w 489819"/>
                <a:gd name="connsiteY3" fmla="*/ 488175 h 503175"/>
                <a:gd name="connsiteX4" fmla="*/ 273812 w 489819"/>
                <a:gd name="connsiteY4" fmla="*/ 496324 h 503175"/>
                <a:gd name="connsiteX5" fmla="*/ 184180 w 489819"/>
                <a:gd name="connsiteY5" fmla="*/ 502555 h 503175"/>
                <a:gd name="connsiteX6" fmla="*/ 167883 w 489819"/>
                <a:gd name="connsiteY6" fmla="*/ 480506 h 503175"/>
                <a:gd name="connsiteX7" fmla="*/ 122 w 489819"/>
                <a:gd name="connsiteY7" fmla="*/ 239410 h 503175"/>
                <a:gd name="connsiteX8" fmla="*/ 205749 w 489819"/>
                <a:gd name="connsiteY8" fmla="*/ 3586 h 503175"/>
                <a:gd name="connsiteX9" fmla="*/ 487108 w 489819"/>
                <a:gd name="connsiteY9" fmla="*/ 192437 h 503175"/>
                <a:gd name="connsiteX0" fmla="*/ 487108 w 489819"/>
                <a:gd name="connsiteY0" fmla="*/ 192437 h 502646"/>
                <a:gd name="connsiteX1" fmla="*/ 488546 w 489819"/>
                <a:gd name="connsiteY1" fmla="*/ 246600 h 502646"/>
                <a:gd name="connsiteX2" fmla="*/ 312157 w 489819"/>
                <a:gd name="connsiteY2" fmla="*/ 483862 h 502646"/>
                <a:gd name="connsiteX3" fmla="*/ 296819 w 489819"/>
                <a:gd name="connsiteY3" fmla="*/ 488175 h 502646"/>
                <a:gd name="connsiteX4" fmla="*/ 184180 w 489819"/>
                <a:gd name="connsiteY4" fmla="*/ 502555 h 502646"/>
                <a:gd name="connsiteX5" fmla="*/ 167883 w 489819"/>
                <a:gd name="connsiteY5" fmla="*/ 480506 h 502646"/>
                <a:gd name="connsiteX6" fmla="*/ 122 w 489819"/>
                <a:gd name="connsiteY6" fmla="*/ 239410 h 502646"/>
                <a:gd name="connsiteX7" fmla="*/ 205749 w 489819"/>
                <a:gd name="connsiteY7" fmla="*/ 3586 h 502646"/>
                <a:gd name="connsiteX8" fmla="*/ 487108 w 489819"/>
                <a:gd name="connsiteY8" fmla="*/ 192437 h 502646"/>
                <a:gd name="connsiteX0" fmla="*/ 487108 w 489819"/>
                <a:gd name="connsiteY0" fmla="*/ 192437 h 502555"/>
                <a:gd name="connsiteX1" fmla="*/ 488546 w 489819"/>
                <a:gd name="connsiteY1" fmla="*/ 246600 h 502555"/>
                <a:gd name="connsiteX2" fmla="*/ 312157 w 489819"/>
                <a:gd name="connsiteY2" fmla="*/ 483862 h 502555"/>
                <a:gd name="connsiteX3" fmla="*/ 184180 w 489819"/>
                <a:gd name="connsiteY3" fmla="*/ 502555 h 502555"/>
                <a:gd name="connsiteX4" fmla="*/ 167883 w 489819"/>
                <a:gd name="connsiteY4" fmla="*/ 480506 h 502555"/>
                <a:gd name="connsiteX5" fmla="*/ 122 w 489819"/>
                <a:gd name="connsiteY5" fmla="*/ 239410 h 502555"/>
                <a:gd name="connsiteX6" fmla="*/ 205749 w 489819"/>
                <a:gd name="connsiteY6" fmla="*/ 3586 h 502555"/>
                <a:gd name="connsiteX7" fmla="*/ 487108 w 489819"/>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 name="connsiteX0" fmla="*/ 487108 w 488913"/>
                <a:gd name="connsiteY0" fmla="*/ 192437 h 502555"/>
                <a:gd name="connsiteX1" fmla="*/ 488546 w 488913"/>
                <a:gd name="connsiteY1" fmla="*/ 246600 h 502555"/>
                <a:gd name="connsiteX2" fmla="*/ 312157 w 488913"/>
                <a:gd name="connsiteY2" fmla="*/ 483862 h 502555"/>
                <a:gd name="connsiteX3" fmla="*/ 184180 w 488913"/>
                <a:gd name="connsiteY3" fmla="*/ 502555 h 502555"/>
                <a:gd name="connsiteX4" fmla="*/ 167883 w 488913"/>
                <a:gd name="connsiteY4" fmla="*/ 480506 h 502555"/>
                <a:gd name="connsiteX5" fmla="*/ 122 w 488913"/>
                <a:gd name="connsiteY5" fmla="*/ 239410 h 502555"/>
                <a:gd name="connsiteX6" fmla="*/ 205749 w 488913"/>
                <a:gd name="connsiteY6" fmla="*/ 3586 h 502555"/>
                <a:gd name="connsiteX7" fmla="*/ 487108 w 488913"/>
                <a:gd name="connsiteY7" fmla="*/ 192437 h 50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913" h="502555">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5"/>
            </a:solidFill>
            <a:ln w="478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F50ED870-3A45-4576-A49C-CEFCD25693D4}"/>
                </a:ext>
              </a:extLst>
            </p:cNvPr>
            <p:cNvSpPr/>
            <p:nvPr/>
          </p:nvSpPr>
          <p:spPr>
            <a:xfrm>
              <a:off x="1674333" y="1831704"/>
              <a:ext cx="273211" cy="158175"/>
            </a:xfrm>
            <a:custGeom>
              <a:avLst/>
              <a:gdLst>
                <a:gd name="connsiteX0" fmla="*/ 2247 w 273210"/>
                <a:gd name="connsiteY0" fmla="*/ 48890 h 158174"/>
                <a:gd name="connsiteX1" fmla="*/ 36278 w 273210"/>
                <a:gd name="connsiteY1" fmla="*/ 11504 h 158174"/>
                <a:gd name="connsiteX2" fmla="*/ 192536 w 273210"/>
                <a:gd name="connsiteY2" fmla="*/ 2876 h 158174"/>
                <a:gd name="connsiteX3" fmla="*/ 228005 w 273210"/>
                <a:gd name="connsiteY3" fmla="*/ 0 h 158174"/>
                <a:gd name="connsiteX4" fmla="*/ 263475 w 273210"/>
                <a:gd name="connsiteY4" fmla="*/ 0 h 158174"/>
                <a:gd name="connsiteX5" fmla="*/ 272102 w 273210"/>
                <a:gd name="connsiteY5" fmla="*/ 23966 h 158174"/>
                <a:gd name="connsiteX6" fmla="*/ 277854 w 273210"/>
                <a:gd name="connsiteY6" fmla="*/ 120309 h 158174"/>
                <a:gd name="connsiteX7" fmla="*/ 257723 w 273210"/>
                <a:gd name="connsiteY7" fmla="*/ 142836 h 158174"/>
                <a:gd name="connsiteX8" fmla="*/ 161380 w 273210"/>
                <a:gd name="connsiteY8" fmla="*/ 149068 h 158174"/>
                <a:gd name="connsiteX9" fmla="*/ 123514 w 273210"/>
                <a:gd name="connsiteY9" fmla="*/ 156257 h 158174"/>
                <a:gd name="connsiteX10" fmla="*/ 37237 w 273210"/>
                <a:gd name="connsiteY10" fmla="*/ 160571 h 158174"/>
                <a:gd name="connsiteX11" fmla="*/ 809 w 273210"/>
                <a:gd name="connsiteY11" fmla="*/ 123184 h 158174"/>
                <a:gd name="connsiteX12" fmla="*/ 809 w 273210"/>
                <a:gd name="connsiteY12" fmla="*/ 92987 h 158174"/>
                <a:gd name="connsiteX13" fmla="*/ 2247 w 273210"/>
                <a:gd name="connsiteY13" fmla="*/ 48890 h 15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210" h="158174">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tx1"/>
            </a:solidFill>
            <a:ln w="478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5ED6A34-2397-4C07-94FC-208AD290306B}"/>
                </a:ext>
              </a:extLst>
            </p:cNvPr>
            <p:cNvSpPr/>
            <p:nvPr/>
          </p:nvSpPr>
          <p:spPr>
            <a:xfrm>
              <a:off x="1866868" y="1831704"/>
              <a:ext cx="33552" cy="4793"/>
            </a:xfrm>
            <a:custGeom>
              <a:avLst/>
              <a:gdLst>
                <a:gd name="connsiteX0" fmla="*/ 35469 w 33552"/>
                <a:gd name="connsiteY0" fmla="*/ 0 h 0"/>
                <a:gd name="connsiteX1" fmla="*/ 0 w 33552"/>
                <a:gd name="connsiteY1" fmla="*/ 2876 h 0"/>
                <a:gd name="connsiteX2" fmla="*/ 479 w 33552"/>
                <a:gd name="connsiteY2" fmla="*/ 0 h 0"/>
                <a:gd name="connsiteX3" fmla="*/ 35469 w 33552"/>
                <a:gd name="connsiteY3" fmla="*/ 0 h 0"/>
              </a:gdLst>
              <a:ahLst/>
              <a:cxnLst>
                <a:cxn ang="0">
                  <a:pos x="connsiteX0" y="connsiteY0"/>
                </a:cxn>
                <a:cxn ang="0">
                  <a:pos x="connsiteX1" y="connsiteY1"/>
                </a:cxn>
                <a:cxn ang="0">
                  <a:pos x="connsiteX2" y="connsiteY2"/>
                </a:cxn>
                <a:cxn ang="0">
                  <a:pos x="connsiteX3" y="connsiteY3"/>
                </a:cxn>
              </a:cxnLst>
              <a:rect l="l" t="t" r="r" b="b"/>
              <a:pathLst>
                <a:path w="33552">
                  <a:moveTo>
                    <a:pt x="35469" y="0"/>
                  </a:moveTo>
                  <a:cubicBezTo>
                    <a:pt x="23966" y="5752"/>
                    <a:pt x="11983" y="3835"/>
                    <a:pt x="0" y="2876"/>
                  </a:cubicBezTo>
                  <a:cubicBezTo>
                    <a:pt x="479" y="1917"/>
                    <a:pt x="479" y="959"/>
                    <a:pt x="479" y="0"/>
                  </a:cubicBezTo>
                  <a:cubicBezTo>
                    <a:pt x="11983" y="0"/>
                    <a:pt x="23966" y="0"/>
                    <a:pt x="35469" y="0"/>
                  </a:cubicBezTo>
                  <a:close/>
                </a:path>
              </a:pathLst>
            </a:custGeom>
            <a:solidFill>
              <a:srgbClr val="888888"/>
            </a:solidFill>
            <a:ln w="478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940AD7E-8ECC-4BB7-8A67-94E389B87780}"/>
                </a:ext>
              </a:extLst>
            </p:cNvPr>
            <p:cNvSpPr/>
            <p:nvPr/>
          </p:nvSpPr>
          <p:spPr>
            <a:xfrm>
              <a:off x="947897" y="2809870"/>
              <a:ext cx="2478068" cy="3542151"/>
            </a:xfrm>
            <a:custGeom>
              <a:avLst/>
              <a:gdLst>
                <a:gd name="connsiteX0" fmla="*/ 2365550 w 2478068"/>
                <a:gd name="connsiteY0" fmla="*/ 3232633 h 3542151"/>
                <a:gd name="connsiteX1" fmla="*/ 2388078 w 2478068"/>
                <a:gd name="connsiteY1" fmla="*/ 3219691 h 3542151"/>
                <a:gd name="connsiteX2" fmla="*/ 2478189 w 2478068"/>
                <a:gd name="connsiteY2" fmla="*/ 3217774 h 3542151"/>
                <a:gd name="connsiteX3" fmla="*/ 2355005 w 2478068"/>
                <a:gd name="connsiteY3" fmla="*/ 3476126 h 3542151"/>
                <a:gd name="connsiteX4" fmla="*/ 2072687 w 2478068"/>
                <a:gd name="connsiteY4" fmla="*/ 3510157 h 3542151"/>
                <a:gd name="connsiteX5" fmla="*/ 1861308 w 2478068"/>
                <a:gd name="connsiteY5" fmla="*/ 3353900 h 3542151"/>
                <a:gd name="connsiteX6" fmla="*/ 1673416 w 2478068"/>
                <a:gd name="connsiteY6" fmla="*/ 3133414 h 3542151"/>
                <a:gd name="connsiteX7" fmla="*/ 1531539 w 2478068"/>
                <a:gd name="connsiteY7" fmla="*/ 3003999 h 3542151"/>
                <a:gd name="connsiteX8" fmla="*/ 1192182 w 2478068"/>
                <a:gd name="connsiteY8" fmla="*/ 3018858 h 3542151"/>
                <a:gd name="connsiteX9" fmla="*/ 1014356 w 2478068"/>
                <a:gd name="connsiteY9" fmla="*/ 3204832 h 3542151"/>
                <a:gd name="connsiteX10" fmla="*/ 841322 w 2478068"/>
                <a:gd name="connsiteY10" fmla="*/ 3400873 h 3542151"/>
                <a:gd name="connsiteX11" fmla="*/ 549898 w 2478068"/>
                <a:gd name="connsiteY11" fmla="*/ 3543230 h 3542151"/>
                <a:gd name="connsiteX12" fmla="*/ 180824 w 2478068"/>
                <a:gd name="connsiteY12" fmla="*/ 3373552 h 3542151"/>
                <a:gd name="connsiteX13" fmla="*/ 63870 w 2478068"/>
                <a:gd name="connsiteY13" fmla="*/ 3055286 h 3542151"/>
                <a:gd name="connsiteX14" fmla="*/ 132413 w 2478068"/>
                <a:gd name="connsiteY14" fmla="*/ 2584596 h 3542151"/>
                <a:gd name="connsiteX15" fmla="*/ 387888 w 2478068"/>
                <a:gd name="connsiteY15" fmla="*/ 2089941 h 3542151"/>
                <a:gd name="connsiteX16" fmla="*/ 630902 w 2478068"/>
                <a:gd name="connsiteY16" fmla="*/ 1706488 h 3542151"/>
                <a:gd name="connsiteX17" fmla="*/ 804415 w 2478068"/>
                <a:gd name="connsiteY17" fmla="*/ 1289003 h 3542151"/>
                <a:gd name="connsiteX18" fmla="*/ 804894 w 2478068"/>
                <a:gd name="connsiteY18" fmla="*/ 1027296 h 3542151"/>
                <a:gd name="connsiteX19" fmla="*/ 13542 w 2478068"/>
                <a:gd name="connsiteY19" fmla="*/ 491899 h 3542151"/>
                <a:gd name="connsiteX20" fmla="*/ 31756 w 2478068"/>
                <a:gd name="connsiteY20" fmla="*/ 153501 h 3542151"/>
                <a:gd name="connsiteX21" fmla="*/ 73936 w 2478068"/>
                <a:gd name="connsiteY21" fmla="*/ 95983 h 3542151"/>
                <a:gd name="connsiteX22" fmla="*/ 151585 w 2478068"/>
                <a:gd name="connsiteY22" fmla="*/ 127139 h 3542151"/>
                <a:gd name="connsiteX23" fmla="*/ 151585 w 2478068"/>
                <a:gd name="connsiteY23" fmla="*/ 173633 h 3542151"/>
                <a:gd name="connsiteX24" fmla="*/ 124264 w 2478068"/>
                <a:gd name="connsiteY24" fmla="*/ 281479 h 3542151"/>
                <a:gd name="connsiteX25" fmla="*/ 238342 w 2478068"/>
                <a:gd name="connsiteY25" fmla="*/ 713343 h 3542151"/>
                <a:gd name="connsiteX26" fmla="*/ 612209 w 2478068"/>
                <a:gd name="connsiteY26" fmla="*/ 918970 h 3542151"/>
                <a:gd name="connsiteX27" fmla="*/ 1174927 w 2478068"/>
                <a:gd name="connsiteY27" fmla="*/ 839404 h 3542151"/>
                <a:gd name="connsiteX28" fmla="*/ 1440468 w 2478068"/>
                <a:gd name="connsiteY28" fmla="*/ 476561 h 3542151"/>
                <a:gd name="connsiteX29" fmla="*/ 1385826 w 2478068"/>
                <a:gd name="connsiteY29" fmla="*/ 113718 h 3542151"/>
                <a:gd name="connsiteX30" fmla="*/ 1371926 w 2478068"/>
                <a:gd name="connsiteY30" fmla="*/ 89273 h 3542151"/>
                <a:gd name="connsiteX31" fmla="*/ 1372405 w 2478068"/>
                <a:gd name="connsiteY31" fmla="*/ 35589 h 3542151"/>
                <a:gd name="connsiteX32" fmla="*/ 1403561 w 2478068"/>
                <a:gd name="connsiteY32" fmla="*/ 5392 h 3542151"/>
                <a:gd name="connsiteX33" fmla="*/ 1446220 w 2478068"/>
                <a:gd name="connsiteY33" fmla="*/ 8268 h 3542151"/>
                <a:gd name="connsiteX34" fmla="*/ 1500862 w 2478068"/>
                <a:gd name="connsiteY34" fmla="*/ 77290 h 3542151"/>
                <a:gd name="connsiteX35" fmla="*/ 1505655 w 2478068"/>
                <a:gd name="connsiteY35" fmla="*/ 647198 h 3542151"/>
                <a:gd name="connsiteX36" fmla="*/ 1166299 w 2478068"/>
                <a:gd name="connsiteY36" fmla="*/ 969778 h 3542151"/>
                <a:gd name="connsiteX37" fmla="*/ 929037 w 2478068"/>
                <a:gd name="connsiteY37" fmla="*/ 1021544 h 3542151"/>
                <a:gd name="connsiteX38" fmla="*/ 875354 w 2478068"/>
                <a:gd name="connsiteY38" fmla="*/ 1439508 h 3542151"/>
                <a:gd name="connsiteX39" fmla="*/ 663975 w 2478068"/>
                <a:gd name="connsiteY39" fmla="*/ 1870894 h 3542151"/>
                <a:gd name="connsiteX40" fmla="*/ 427672 w 2478068"/>
                <a:gd name="connsiteY40" fmla="*/ 2228943 h 3542151"/>
                <a:gd name="connsiteX41" fmla="*/ 186575 w 2478068"/>
                <a:gd name="connsiteY41" fmla="*/ 2759547 h 3542151"/>
                <a:gd name="connsiteX42" fmla="*/ 205269 w 2478068"/>
                <a:gd name="connsiteY42" fmla="*/ 3166008 h 3542151"/>
                <a:gd name="connsiteX43" fmla="*/ 376864 w 2478068"/>
                <a:gd name="connsiteY43" fmla="*/ 3386014 h 3542151"/>
                <a:gd name="connsiteX44" fmla="*/ 648158 w 2478068"/>
                <a:gd name="connsiteY44" fmla="*/ 3392725 h 3542151"/>
                <a:gd name="connsiteX45" fmla="*/ 824546 w 2478068"/>
                <a:gd name="connsiteY45" fmla="*/ 3237426 h 3542151"/>
                <a:gd name="connsiteX46" fmla="*/ 1007166 w 2478068"/>
                <a:gd name="connsiteY46" fmla="*/ 3022213 h 3542151"/>
                <a:gd name="connsiteX47" fmla="*/ 1211355 w 2478068"/>
                <a:gd name="connsiteY47" fmla="*/ 2864997 h 3542151"/>
                <a:gd name="connsiteX48" fmla="*/ 1563653 w 2478068"/>
                <a:gd name="connsiteY48" fmla="*/ 2888004 h 3542151"/>
                <a:gd name="connsiteX49" fmla="*/ 1733810 w 2478068"/>
                <a:gd name="connsiteY49" fmla="*/ 3029882 h 3542151"/>
                <a:gd name="connsiteX50" fmla="*/ 1896299 w 2478068"/>
                <a:gd name="connsiteY50" fmla="*/ 3227360 h 3542151"/>
                <a:gd name="connsiteX51" fmla="*/ 2089943 w 2478068"/>
                <a:gd name="connsiteY51" fmla="*/ 3395600 h 3542151"/>
                <a:gd name="connsiteX52" fmla="*/ 2168071 w 2478068"/>
                <a:gd name="connsiteY52" fmla="*/ 3421484 h 3542151"/>
                <a:gd name="connsiteX53" fmla="*/ 2314742 w 2478068"/>
                <a:gd name="connsiteY53" fmla="*/ 3358693 h 3542151"/>
                <a:gd name="connsiteX54" fmla="*/ 2365550 w 2478068"/>
                <a:gd name="connsiteY54" fmla="*/ 3232633 h 354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78068" h="3542151">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chemeClr val="tx1">
                <a:lumMod val="75000"/>
                <a:lumOff val="25000"/>
              </a:schemeClr>
            </a:solidFill>
            <a:ln w="478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1FCA7CF-8DCD-4BD6-991B-69EF63B17D0E}"/>
                </a:ext>
              </a:extLst>
            </p:cNvPr>
            <p:cNvSpPr/>
            <p:nvPr/>
          </p:nvSpPr>
          <p:spPr>
            <a:xfrm>
              <a:off x="1601327" y="1922774"/>
              <a:ext cx="790873" cy="920288"/>
            </a:xfrm>
            <a:custGeom>
              <a:avLst/>
              <a:gdLst>
                <a:gd name="connsiteX0" fmla="*/ 792790 w 790872"/>
                <a:gd name="connsiteY0" fmla="*/ 894885 h 920288"/>
                <a:gd name="connsiteX1" fmla="*/ 722331 w 790872"/>
                <a:gd name="connsiteY1" fmla="*/ 923644 h 920288"/>
                <a:gd name="connsiteX2" fmla="*/ 707951 w 790872"/>
                <a:gd name="connsiteY2" fmla="*/ 904471 h 920288"/>
                <a:gd name="connsiteX3" fmla="*/ 583329 w 790872"/>
                <a:gd name="connsiteY3" fmla="*/ 645161 h 920288"/>
                <a:gd name="connsiteX4" fmla="*/ 425154 w 790872"/>
                <a:gd name="connsiteY4" fmla="*/ 363322 h 920288"/>
                <a:gd name="connsiteX5" fmla="*/ 307721 w 790872"/>
                <a:gd name="connsiteY5" fmla="*/ 220006 h 920288"/>
                <a:gd name="connsiteX6" fmla="*/ 15817 w 790872"/>
                <a:gd name="connsiteY6" fmla="*/ 65187 h 920288"/>
                <a:gd name="connsiteX7" fmla="*/ 0 w 790872"/>
                <a:gd name="connsiteY7" fmla="*/ 58956 h 920288"/>
                <a:gd name="connsiteX8" fmla="*/ 46973 w 790872"/>
                <a:gd name="connsiteY8" fmla="*/ 38345 h 920288"/>
                <a:gd name="connsiteX9" fmla="*/ 70939 w 790872"/>
                <a:gd name="connsiteY9" fmla="*/ 10066 h 920288"/>
                <a:gd name="connsiteX10" fmla="*/ 78129 w 790872"/>
                <a:gd name="connsiteY10" fmla="*/ 0 h 920288"/>
                <a:gd name="connsiteX11" fmla="*/ 79087 w 790872"/>
                <a:gd name="connsiteY11" fmla="*/ 33552 h 920288"/>
                <a:gd name="connsiteX12" fmla="*/ 107846 w 790872"/>
                <a:gd name="connsiteY12" fmla="*/ 63749 h 920288"/>
                <a:gd name="connsiteX13" fmla="*/ 234386 w 790872"/>
                <a:gd name="connsiteY13" fmla="*/ 57039 h 920288"/>
                <a:gd name="connsiteX14" fmla="*/ 249724 w 790872"/>
                <a:gd name="connsiteY14" fmla="*/ 72377 h 920288"/>
                <a:gd name="connsiteX15" fmla="*/ 464458 w 790872"/>
                <a:gd name="connsiteY15" fmla="*/ 278962 h 920288"/>
                <a:gd name="connsiteX16" fmla="*/ 621674 w 790872"/>
                <a:gd name="connsiteY16" fmla="*/ 544504 h 920288"/>
                <a:gd name="connsiteX17" fmla="*/ 784162 w 790872"/>
                <a:gd name="connsiteY17" fmla="*/ 869481 h 920288"/>
                <a:gd name="connsiteX18" fmla="*/ 792790 w 790872"/>
                <a:gd name="connsiteY18" fmla="*/ 894885 h 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872" h="920288">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chemeClr val="accent5">
                <a:lumMod val="40000"/>
                <a:lumOff val="60000"/>
              </a:schemeClr>
            </a:solidFill>
            <a:ln w="478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2AA6956-4981-4776-9590-4C0288810BA6}"/>
                </a:ext>
              </a:extLst>
            </p:cNvPr>
            <p:cNvSpPr/>
            <p:nvPr/>
          </p:nvSpPr>
          <p:spPr>
            <a:xfrm>
              <a:off x="1021833" y="1881553"/>
              <a:ext cx="656664" cy="1054497"/>
            </a:xfrm>
            <a:custGeom>
              <a:avLst/>
              <a:gdLst>
                <a:gd name="connsiteX0" fmla="*/ 657143 w 656664"/>
                <a:gd name="connsiteY0" fmla="*/ 42180 h 1054497"/>
                <a:gd name="connsiteX1" fmla="*/ 654747 w 656664"/>
                <a:gd name="connsiteY1" fmla="*/ 46494 h 1054497"/>
                <a:gd name="connsiteX2" fmla="*/ 622633 w 656664"/>
                <a:gd name="connsiteY2" fmla="*/ 86756 h 1054497"/>
                <a:gd name="connsiteX3" fmla="*/ 579973 w 656664"/>
                <a:gd name="connsiteY3" fmla="*/ 102094 h 1054497"/>
                <a:gd name="connsiteX4" fmla="*/ 535397 w 656664"/>
                <a:gd name="connsiteY4" fmla="*/ 132291 h 1054497"/>
                <a:gd name="connsiteX5" fmla="*/ 389685 w 656664"/>
                <a:gd name="connsiteY5" fmla="*/ 256435 h 1054497"/>
                <a:gd name="connsiteX6" fmla="*/ 228634 w 656664"/>
                <a:gd name="connsiteY6" fmla="*/ 555049 h 1054497"/>
                <a:gd name="connsiteX7" fmla="*/ 92029 w 656664"/>
                <a:gd name="connsiteY7" fmla="*/ 996979 h 1054497"/>
                <a:gd name="connsiteX8" fmla="*/ 74294 w 656664"/>
                <a:gd name="connsiteY8" fmla="*/ 1057373 h 1054497"/>
                <a:gd name="connsiteX9" fmla="*/ 0 w 656664"/>
                <a:gd name="connsiteY9" fmla="*/ 1025259 h 1054497"/>
                <a:gd name="connsiteX10" fmla="*/ 9107 w 656664"/>
                <a:gd name="connsiteY10" fmla="*/ 1009441 h 1054497"/>
                <a:gd name="connsiteX11" fmla="*/ 130854 w 656664"/>
                <a:gd name="connsiteY11" fmla="*/ 601063 h 1054497"/>
                <a:gd name="connsiteX12" fmla="*/ 286152 w 656664"/>
                <a:gd name="connsiteY12" fmla="*/ 266500 h 1054497"/>
                <a:gd name="connsiteX13" fmla="*/ 382495 w 656664"/>
                <a:gd name="connsiteY13" fmla="*/ 153381 h 1054497"/>
                <a:gd name="connsiteX14" fmla="*/ 363802 w 656664"/>
                <a:gd name="connsiteY14" fmla="*/ 151464 h 1054497"/>
                <a:gd name="connsiteX15" fmla="*/ 366198 w 656664"/>
                <a:gd name="connsiteY15" fmla="*/ 147150 h 1054497"/>
                <a:gd name="connsiteX16" fmla="*/ 416047 w 656664"/>
                <a:gd name="connsiteY16" fmla="*/ 115995 h 1054497"/>
                <a:gd name="connsiteX17" fmla="*/ 546421 w 656664"/>
                <a:gd name="connsiteY17" fmla="*/ 32594 h 1054497"/>
                <a:gd name="connsiteX18" fmla="*/ 551694 w 656664"/>
                <a:gd name="connsiteY18" fmla="*/ 32114 h 1054497"/>
                <a:gd name="connsiteX19" fmla="*/ 654747 w 656664"/>
                <a:gd name="connsiteY19" fmla="*/ 0 h 1054497"/>
                <a:gd name="connsiteX20" fmla="*/ 657143 w 656664"/>
                <a:gd name="connsiteY20" fmla="*/ 42180 h 105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6664" h="1054497">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chemeClr val="accent5">
                <a:lumMod val="40000"/>
                <a:lumOff val="60000"/>
              </a:schemeClr>
            </a:solidFill>
            <a:ln w="478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6FDE41F-1FD3-4476-AF86-0824E5FCB896}"/>
                </a:ext>
              </a:extLst>
            </p:cNvPr>
            <p:cNvSpPr/>
            <p:nvPr/>
          </p:nvSpPr>
          <p:spPr>
            <a:xfrm>
              <a:off x="1299963" y="1870238"/>
              <a:ext cx="273211" cy="167761"/>
            </a:xfrm>
            <a:custGeom>
              <a:avLst/>
              <a:gdLst>
                <a:gd name="connsiteX0" fmla="*/ 273564 w 273210"/>
                <a:gd name="connsiteY0" fmla="*/ 42950 h 167760"/>
                <a:gd name="connsiteX1" fmla="*/ 258226 w 273210"/>
                <a:gd name="connsiteY1" fmla="*/ 54454 h 167760"/>
                <a:gd name="connsiteX2" fmla="*/ 120662 w 273210"/>
                <a:gd name="connsiteY2" fmla="*/ 148400 h 167760"/>
                <a:gd name="connsiteX3" fmla="*/ 85672 w 273210"/>
                <a:gd name="connsiteY3" fmla="*/ 162779 h 167760"/>
                <a:gd name="connsiteX4" fmla="*/ 36302 w 273210"/>
                <a:gd name="connsiteY4" fmla="*/ 167573 h 167760"/>
                <a:gd name="connsiteX5" fmla="*/ 11377 w 273210"/>
                <a:gd name="connsiteY5" fmla="*/ 147441 h 167760"/>
                <a:gd name="connsiteX6" fmla="*/ 353 w 273210"/>
                <a:gd name="connsiteY6" fmla="*/ 51099 h 167760"/>
                <a:gd name="connsiteX7" fmla="*/ 20964 w 273210"/>
                <a:gd name="connsiteY7" fmla="*/ 25216 h 167760"/>
                <a:gd name="connsiteX8" fmla="*/ 236656 w 273210"/>
                <a:gd name="connsiteY8" fmla="*/ 770 h 167760"/>
                <a:gd name="connsiteX9" fmla="*/ 269250 w 273210"/>
                <a:gd name="connsiteY9" fmla="*/ 28571 h 167760"/>
                <a:gd name="connsiteX10" fmla="*/ 273564 w 273210"/>
                <a:gd name="connsiteY10" fmla="*/ 42950 h 16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10" h="16776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tx1"/>
            </a:solidFill>
            <a:ln w="478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22DA241-5B65-41FE-BEFA-198E33448F18}"/>
                </a:ext>
              </a:extLst>
            </p:cNvPr>
            <p:cNvSpPr/>
            <p:nvPr/>
          </p:nvSpPr>
          <p:spPr>
            <a:xfrm>
              <a:off x="3206080" y="5617828"/>
              <a:ext cx="335522" cy="335522"/>
            </a:xfrm>
            <a:custGeom>
              <a:avLst/>
              <a:gdLst>
                <a:gd name="connsiteX0" fmla="*/ 169678 w 335521"/>
                <a:gd name="connsiteY0" fmla="*/ 339835 h 335521"/>
                <a:gd name="connsiteX1" fmla="*/ 0 w 335521"/>
                <a:gd name="connsiteY1" fmla="*/ 171116 h 335521"/>
                <a:gd name="connsiteX2" fmla="*/ 169678 w 335521"/>
                <a:gd name="connsiteY2" fmla="*/ 0 h 335521"/>
                <a:gd name="connsiteX3" fmla="*/ 339836 w 335521"/>
                <a:gd name="connsiteY3" fmla="*/ 169199 h 335521"/>
                <a:gd name="connsiteX4" fmla="*/ 169678 w 335521"/>
                <a:gd name="connsiteY4" fmla="*/ 339835 h 335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21" h="335521">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chemeClr val="accent5">
                <a:lumMod val="50000"/>
              </a:schemeClr>
            </a:solidFill>
            <a:ln w="4780" cap="flat">
              <a:noFill/>
              <a:prstDash val="solid"/>
              <a:miter/>
            </a:ln>
          </p:spPr>
          <p:txBody>
            <a:bodyPr rtlCol="0" anchor="ctr"/>
            <a:lstStyle/>
            <a:p>
              <a:endParaRPr lang="en-US" dirty="0"/>
            </a:p>
          </p:txBody>
        </p:sp>
      </p:grpSp>
      <p:grpSp>
        <p:nvGrpSpPr>
          <p:cNvPr id="218" name="Group 217">
            <a:extLst>
              <a:ext uri="{FF2B5EF4-FFF2-40B4-BE49-F238E27FC236}">
                <a16:creationId xmlns:a16="http://schemas.microsoft.com/office/drawing/2014/main" id="{8FD87B2D-389F-4600-9C78-A66D502EF881}"/>
              </a:ext>
            </a:extLst>
          </p:cNvPr>
          <p:cNvGrpSpPr/>
          <p:nvPr/>
        </p:nvGrpSpPr>
        <p:grpSpPr>
          <a:xfrm rot="19991619">
            <a:off x="3371205" y="4866131"/>
            <a:ext cx="1316147" cy="518672"/>
            <a:chOff x="8060641" y="1503156"/>
            <a:chExt cx="3004811" cy="1184147"/>
          </a:xfrm>
          <a:solidFill>
            <a:schemeClr val="accent4"/>
          </a:solidFill>
        </p:grpSpPr>
        <p:sp>
          <p:nvSpPr>
            <p:cNvPr id="122" name="Freeform 7">
              <a:extLst>
                <a:ext uri="{FF2B5EF4-FFF2-40B4-BE49-F238E27FC236}">
                  <a16:creationId xmlns:a16="http://schemas.microsoft.com/office/drawing/2014/main" id="{2F1F71CB-9EE0-4213-889E-BD5D1D2851B6}"/>
                </a:ext>
              </a:extLst>
            </p:cNvPr>
            <p:cNvSpPr/>
            <p:nvPr/>
          </p:nvSpPr>
          <p:spPr>
            <a:xfrm>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3" name="Freeform 10">
              <a:extLst>
                <a:ext uri="{FF2B5EF4-FFF2-40B4-BE49-F238E27FC236}">
                  <a16:creationId xmlns:a16="http://schemas.microsoft.com/office/drawing/2014/main" id="{AA987034-7496-499C-BDB0-FCB3BB1EA7F7}"/>
                </a:ext>
              </a:extLst>
            </p:cNvPr>
            <p:cNvSpPr/>
            <p:nvPr/>
          </p:nvSpPr>
          <p:spPr>
            <a:xfrm flipH="1">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4" name="Freeform 3">
              <a:extLst>
                <a:ext uri="{FF2B5EF4-FFF2-40B4-BE49-F238E27FC236}">
                  <a16:creationId xmlns:a16="http://schemas.microsoft.com/office/drawing/2014/main" id="{CF093994-82D8-474C-A3EC-DD850BCA1594}"/>
                </a:ext>
              </a:extLst>
            </p:cNvPr>
            <p:cNvSpPr/>
            <p:nvPr/>
          </p:nvSpPr>
          <p:spPr>
            <a:xfrm>
              <a:off x="8277122"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5" name="Freeform 11">
              <a:extLst>
                <a:ext uri="{FF2B5EF4-FFF2-40B4-BE49-F238E27FC236}">
                  <a16:creationId xmlns:a16="http://schemas.microsoft.com/office/drawing/2014/main" id="{1D6662A7-FD0F-410A-9C6B-B9AA3F10B712}"/>
                </a:ext>
              </a:extLst>
            </p:cNvPr>
            <p:cNvSpPr/>
            <p:nvPr/>
          </p:nvSpPr>
          <p:spPr>
            <a:xfrm>
              <a:off x="9719064"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2" name="그룹 167">
              <a:extLst>
                <a:ext uri="{FF2B5EF4-FFF2-40B4-BE49-F238E27FC236}">
                  <a16:creationId xmlns:a16="http://schemas.microsoft.com/office/drawing/2014/main" id="{305C7DF4-E934-4491-ABEF-C12B2FD61428}"/>
                </a:ext>
              </a:extLst>
            </p:cNvPr>
            <p:cNvGrpSpPr/>
            <p:nvPr/>
          </p:nvGrpSpPr>
          <p:grpSpPr>
            <a:xfrm>
              <a:off x="8060641" y="1503156"/>
              <a:ext cx="3004811" cy="1032308"/>
              <a:chOff x="3493700" y="2896331"/>
              <a:chExt cx="5204600" cy="1788050"/>
            </a:xfrm>
            <a:grpFill/>
          </p:grpSpPr>
          <p:sp>
            <p:nvSpPr>
              <p:cNvPr id="133" name="Freeform 4">
                <a:extLst>
                  <a:ext uri="{FF2B5EF4-FFF2-40B4-BE49-F238E27FC236}">
                    <a16:creationId xmlns:a16="http://schemas.microsoft.com/office/drawing/2014/main" id="{D6184789-E50E-48C4-A1C0-5C670C76E49F}"/>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4" name="Freeform 9">
                <a:extLst>
                  <a:ext uri="{FF2B5EF4-FFF2-40B4-BE49-F238E27FC236}">
                    <a16:creationId xmlns:a16="http://schemas.microsoft.com/office/drawing/2014/main" id="{3F044928-9B9A-47BE-98F9-2069B0AC1786}"/>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44" name="Freeform: Shape 143">
            <a:extLst>
              <a:ext uri="{FF2B5EF4-FFF2-40B4-BE49-F238E27FC236}">
                <a16:creationId xmlns:a16="http://schemas.microsoft.com/office/drawing/2014/main" id="{8195F9CE-C925-4C1A-A940-F71C15A8C856}"/>
              </a:ext>
            </a:extLst>
          </p:cNvPr>
          <p:cNvSpPr/>
          <p:nvPr/>
        </p:nvSpPr>
        <p:spPr>
          <a:xfrm rot="18494506">
            <a:off x="9879777" y="6410245"/>
            <a:ext cx="627402" cy="671928"/>
          </a:xfrm>
          <a:custGeom>
            <a:avLst/>
            <a:gdLst>
              <a:gd name="connsiteX0" fmla="*/ 627099 w 627402"/>
              <a:gd name="connsiteY0" fmla="*/ 265576 h 671928"/>
              <a:gd name="connsiteX1" fmla="*/ 622871 w 627402"/>
              <a:gd name="connsiteY1" fmla="*/ 282230 h 671928"/>
              <a:gd name="connsiteX2" fmla="*/ 438705 w 627402"/>
              <a:gd name="connsiteY2" fmla="*/ 670937 h 671928"/>
              <a:gd name="connsiteX3" fmla="*/ 438236 w 627402"/>
              <a:gd name="connsiteY3" fmla="*/ 671928 h 671928"/>
              <a:gd name="connsiteX4" fmla="*/ 0 w 627402"/>
              <a:gd name="connsiteY4" fmla="*/ 115864 h 671928"/>
              <a:gd name="connsiteX5" fmla="*/ 52443 w 627402"/>
              <a:gd name="connsiteY5" fmla="*/ 14129 h 671928"/>
              <a:gd name="connsiteX6" fmla="*/ 94818 w 627402"/>
              <a:gd name="connsiteY6" fmla="*/ 9241 h 671928"/>
              <a:gd name="connsiteX7" fmla="*/ 350695 w 627402"/>
              <a:gd name="connsiteY7" fmla="*/ 128216 h 671928"/>
              <a:gd name="connsiteX8" fmla="*/ 556865 w 627402"/>
              <a:gd name="connsiteY8" fmla="*/ 223558 h 671928"/>
              <a:gd name="connsiteX9" fmla="*/ 577237 w 627402"/>
              <a:gd name="connsiteY9" fmla="*/ 239449 h 671928"/>
              <a:gd name="connsiteX10" fmla="*/ 613907 w 627402"/>
              <a:gd name="connsiteY10" fmla="*/ 255339 h 671928"/>
              <a:gd name="connsiteX11" fmla="*/ 627099 w 627402"/>
              <a:gd name="connsiteY11" fmla="*/ 265576 h 6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7402" h="671928">
                <a:moveTo>
                  <a:pt x="627099" y="265576"/>
                </a:moveTo>
                <a:cubicBezTo>
                  <a:pt x="628168" y="269906"/>
                  <a:pt x="626334" y="275304"/>
                  <a:pt x="622871" y="282230"/>
                </a:cubicBezTo>
                <a:cubicBezTo>
                  <a:pt x="560938" y="411799"/>
                  <a:pt x="499822" y="541369"/>
                  <a:pt x="438705" y="670937"/>
                </a:cubicBezTo>
                <a:lnTo>
                  <a:pt x="438236" y="671928"/>
                </a:lnTo>
                <a:lnTo>
                  <a:pt x="0" y="115864"/>
                </a:lnTo>
                <a:lnTo>
                  <a:pt x="52443" y="14129"/>
                </a:lnTo>
                <a:cubicBezTo>
                  <a:pt x="66297" y="-3798"/>
                  <a:pt x="67111" y="-3798"/>
                  <a:pt x="94818" y="9241"/>
                </a:cubicBezTo>
                <a:cubicBezTo>
                  <a:pt x="180382" y="48355"/>
                  <a:pt x="265131" y="89101"/>
                  <a:pt x="350695" y="128216"/>
                </a:cubicBezTo>
                <a:cubicBezTo>
                  <a:pt x="419554" y="159589"/>
                  <a:pt x="488006" y="192592"/>
                  <a:pt x="556865" y="223558"/>
                </a:cubicBezTo>
                <a:cubicBezTo>
                  <a:pt x="565422" y="227225"/>
                  <a:pt x="574385" y="229670"/>
                  <a:pt x="577237" y="239449"/>
                </a:cubicBezTo>
                <a:cubicBezTo>
                  <a:pt x="589461" y="244745"/>
                  <a:pt x="601276" y="251265"/>
                  <a:pt x="613907" y="255339"/>
                </a:cubicBezTo>
                <a:cubicBezTo>
                  <a:pt x="622056" y="257988"/>
                  <a:pt x="626029" y="261247"/>
                  <a:pt x="627099" y="265576"/>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37" name="Freeform: Shape 136">
            <a:extLst>
              <a:ext uri="{FF2B5EF4-FFF2-40B4-BE49-F238E27FC236}">
                <a16:creationId xmlns:a16="http://schemas.microsoft.com/office/drawing/2014/main" id="{0C342E85-4F0C-4FD3-A353-B96DBA2591C0}"/>
              </a:ext>
            </a:extLst>
          </p:cNvPr>
          <p:cNvSpPr/>
          <p:nvPr/>
        </p:nvSpPr>
        <p:spPr>
          <a:xfrm rot="16200000">
            <a:off x="11607898" y="5530783"/>
            <a:ext cx="777883" cy="405480"/>
          </a:xfrm>
          <a:custGeom>
            <a:avLst/>
            <a:gdLst>
              <a:gd name="connsiteX0" fmla="*/ 777580 w 777883"/>
              <a:gd name="connsiteY0" fmla="*/ 265577 h 405480"/>
              <a:gd name="connsiteX1" fmla="*/ 773352 w 777883"/>
              <a:gd name="connsiteY1" fmla="*/ 282231 h 405480"/>
              <a:gd name="connsiteX2" fmla="*/ 714957 w 777883"/>
              <a:gd name="connsiteY2" fmla="*/ 405480 h 405480"/>
              <a:gd name="connsiteX3" fmla="*/ 0 w 777883"/>
              <a:gd name="connsiteY3" fmla="*/ 405480 h 405480"/>
              <a:gd name="connsiteX4" fmla="*/ 128362 w 777883"/>
              <a:gd name="connsiteY4" fmla="*/ 158774 h 405480"/>
              <a:gd name="connsiteX5" fmla="*/ 202924 w 777883"/>
              <a:gd name="connsiteY5" fmla="*/ 14130 h 405480"/>
              <a:gd name="connsiteX6" fmla="*/ 245299 w 777883"/>
              <a:gd name="connsiteY6" fmla="*/ 9241 h 405480"/>
              <a:gd name="connsiteX7" fmla="*/ 501176 w 777883"/>
              <a:gd name="connsiteY7" fmla="*/ 128216 h 405480"/>
              <a:gd name="connsiteX8" fmla="*/ 707346 w 777883"/>
              <a:gd name="connsiteY8" fmla="*/ 223558 h 405480"/>
              <a:gd name="connsiteX9" fmla="*/ 727718 w 777883"/>
              <a:gd name="connsiteY9" fmla="*/ 239449 h 405480"/>
              <a:gd name="connsiteX10" fmla="*/ 764388 w 777883"/>
              <a:gd name="connsiteY10" fmla="*/ 255339 h 405480"/>
              <a:gd name="connsiteX11" fmla="*/ 777580 w 777883"/>
              <a:gd name="connsiteY11" fmla="*/ 265577 h 40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883" h="405480">
                <a:moveTo>
                  <a:pt x="777580" y="265577"/>
                </a:moveTo>
                <a:cubicBezTo>
                  <a:pt x="778649" y="269906"/>
                  <a:pt x="776815" y="275305"/>
                  <a:pt x="773352" y="282231"/>
                </a:cubicBezTo>
                <a:lnTo>
                  <a:pt x="714957" y="405480"/>
                </a:lnTo>
                <a:lnTo>
                  <a:pt x="0" y="405480"/>
                </a:lnTo>
                <a:lnTo>
                  <a:pt x="128362" y="158774"/>
                </a:lnTo>
                <a:cubicBezTo>
                  <a:pt x="153623" y="110695"/>
                  <a:pt x="178885" y="62617"/>
                  <a:pt x="202924" y="14130"/>
                </a:cubicBezTo>
                <a:cubicBezTo>
                  <a:pt x="216778" y="-3799"/>
                  <a:pt x="217592" y="-3799"/>
                  <a:pt x="245299" y="9241"/>
                </a:cubicBezTo>
                <a:cubicBezTo>
                  <a:pt x="330863" y="48356"/>
                  <a:pt x="415612" y="89101"/>
                  <a:pt x="501176" y="128216"/>
                </a:cubicBezTo>
                <a:cubicBezTo>
                  <a:pt x="570035" y="159589"/>
                  <a:pt x="638487" y="192593"/>
                  <a:pt x="707346" y="223558"/>
                </a:cubicBezTo>
                <a:cubicBezTo>
                  <a:pt x="715902" y="227226"/>
                  <a:pt x="724866" y="229670"/>
                  <a:pt x="727718" y="239449"/>
                </a:cubicBezTo>
                <a:cubicBezTo>
                  <a:pt x="739942" y="244746"/>
                  <a:pt x="751757" y="251265"/>
                  <a:pt x="764388" y="255339"/>
                </a:cubicBezTo>
                <a:cubicBezTo>
                  <a:pt x="772537" y="257988"/>
                  <a:pt x="776510" y="261248"/>
                  <a:pt x="777580" y="265577"/>
                </a:cubicBezTo>
                <a:close/>
              </a:path>
            </a:pathLst>
          </a:custGeom>
          <a:solidFill>
            <a:schemeClr val="bg1"/>
          </a:solidFill>
          <a:ln w="4251" cap="flat">
            <a:noFill/>
            <a:prstDash val="solid"/>
            <a:miter/>
          </a:ln>
        </p:spPr>
        <p:txBody>
          <a:bodyPr wrap="square" rtlCol="0" anchor="ctr">
            <a:noAutofit/>
          </a:bodyPr>
          <a:lstStyle/>
          <a:p>
            <a:endParaRPr lang="en-US" dirty="0"/>
          </a:p>
        </p:txBody>
      </p:sp>
      <p:grpSp>
        <p:nvGrpSpPr>
          <p:cNvPr id="131" name="Group 130">
            <a:extLst>
              <a:ext uri="{FF2B5EF4-FFF2-40B4-BE49-F238E27FC236}">
                <a16:creationId xmlns:a16="http://schemas.microsoft.com/office/drawing/2014/main" id="{673E23FA-1240-4297-9783-EF12F38E8D71}"/>
              </a:ext>
            </a:extLst>
          </p:cNvPr>
          <p:cNvGrpSpPr/>
          <p:nvPr/>
        </p:nvGrpSpPr>
        <p:grpSpPr>
          <a:xfrm>
            <a:off x="4619223" y="3443908"/>
            <a:ext cx="2929511" cy="3412446"/>
            <a:chOff x="4619223" y="3443908"/>
            <a:chExt cx="2929511" cy="3412446"/>
          </a:xfrm>
        </p:grpSpPr>
        <p:sp>
          <p:nvSpPr>
            <p:cNvPr id="55" name="Freeform: Shape 54">
              <a:extLst>
                <a:ext uri="{FF2B5EF4-FFF2-40B4-BE49-F238E27FC236}">
                  <a16:creationId xmlns:a16="http://schemas.microsoft.com/office/drawing/2014/main" id="{F77BCB57-9F08-4ABE-B7F1-4B56DC0C0C00}"/>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D109A4C-6AC2-4B7F-9045-961AD50B9D01}"/>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42" name="Freeform: Shape 141">
              <a:extLst>
                <a:ext uri="{FF2B5EF4-FFF2-40B4-BE49-F238E27FC236}">
                  <a16:creationId xmlns:a16="http://schemas.microsoft.com/office/drawing/2014/main" id="{AE6737C3-5DB4-4F12-B6F1-B230DD604B5B}"/>
                </a:ext>
              </a:extLst>
            </p:cNvPr>
            <p:cNvSpPr/>
            <p:nvPr/>
          </p:nvSpPr>
          <p:spPr>
            <a:xfrm>
              <a:off x="4619223" y="6448563"/>
              <a:ext cx="779087" cy="407791"/>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bg1"/>
            </a:solidFill>
            <a:ln w="4251" cap="flat">
              <a:noFill/>
              <a:prstDash val="solid"/>
              <a:miter/>
            </a:ln>
          </p:spPr>
          <p:txBody>
            <a:bodyPr wrap="square" rtlCol="0" anchor="ctr">
              <a:noAutofit/>
            </a:bodyPr>
            <a:lstStyle/>
            <a:p>
              <a:endParaRPr lang="en-US" dirty="0"/>
            </a:p>
          </p:txBody>
        </p:sp>
        <p:sp>
          <p:nvSpPr>
            <p:cNvPr id="150" name="Freeform: Shape 149">
              <a:extLst>
                <a:ext uri="{FF2B5EF4-FFF2-40B4-BE49-F238E27FC236}">
                  <a16:creationId xmlns:a16="http://schemas.microsoft.com/office/drawing/2014/main" id="{866CC901-A33C-4092-8164-A479F2B89BB3}"/>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dirty="0"/>
            </a:p>
          </p:txBody>
        </p:sp>
        <p:sp>
          <p:nvSpPr>
            <p:cNvPr id="60" name="Freeform: Shape 59">
              <a:extLst>
                <a:ext uri="{FF2B5EF4-FFF2-40B4-BE49-F238E27FC236}">
                  <a16:creationId xmlns:a16="http://schemas.microsoft.com/office/drawing/2014/main" id="{02860020-9FEC-4C25-AE77-628D6C546A62}"/>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5A39B69A-AA93-4C98-9D36-F4F9C82371C0}"/>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dirty="0"/>
            </a:p>
          </p:txBody>
        </p:sp>
      </p:grpSp>
      <p:grpSp>
        <p:nvGrpSpPr>
          <p:cNvPr id="159" name="Group 158">
            <a:extLst>
              <a:ext uri="{FF2B5EF4-FFF2-40B4-BE49-F238E27FC236}">
                <a16:creationId xmlns:a16="http://schemas.microsoft.com/office/drawing/2014/main" id="{0CC2B3B7-6851-43AA-8ED3-77A509DBACEC}"/>
              </a:ext>
            </a:extLst>
          </p:cNvPr>
          <p:cNvGrpSpPr/>
          <p:nvPr/>
        </p:nvGrpSpPr>
        <p:grpSpPr>
          <a:xfrm rot="900000">
            <a:off x="8649415" y="5589697"/>
            <a:ext cx="613650" cy="832227"/>
            <a:chOff x="4524375" y="1300163"/>
            <a:chExt cx="2665364" cy="3614738"/>
          </a:xfrm>
        </p:grpSpPr>
        <p:grpSp>
          <p:nvGrpSpPr>
            <p:cNvPr id="160" name="Group 159">
              <a:extLst>
                <a:ext uri="{FF2B5EF4-FFF2-40B4-BE49-F238E27FC236}">
                  <a16:creationId xmlns:a16="http://schemas.microsoft.com/office/drawing/2014/main" id="{3932AAC9-8C8D-4A39-B7D2-1E4ABA2ADE12}"/>
                </a:ext>
              </a:extLst>
            </p:cNvPr>
            <p:cNvGrpSpPr/>
            <p:nvPr/>
          </p:nvGrpSpPr>
          <p:grpSpPr>
            <a:xfrm>
              <a:off x="4524375" y="1300163"/>
              <a:ext cx="2665364" cy="3614738"/>
              <a:chOff x="4524375" y="1300162"/>
              <a:chExt cx="3139440" cy="4257675"/>
            </a:xfrm>
          </p:grpSpPr>
          <p:sp>
            <p:nvSpPr>
              <p:cNvPr id="192" name="Freeform: Shape 191">
                <a:extLst>
                  <a:ext uri="{FF2B5EF4-FFF2-40B4-BE49-F238E27FC236}">
                    <a16:creationId xmlns:a16="http://schemas.microsoft.com/office/drawing/2014/main" id="{E51D638D-D2B9-488B-A4DD-5C9C4EB30257}"/>
                  </a:ext>
                </a:extLst>
              </p:cNvPr>
              <p:cNvSpPr/>
              <p:nvPr/>
            </p:nvSpPr>
            <p:spPr>
              <a:xfrm>
                <a:off x="4524375" y="1300162"/>
                <a:ext cx="3139440" cy="4257675"/>
              </a:xfrm>
              <a:custGeom>
                <a:avLst/>
                <a:gdLst>
                  <a:gd name="connsiteX0" fmla="*/ 2950845 w 3139440"/>
                  <a:gd name="connsiteY0" fmla="*/ 4257675 h 4257675"/>
                  <a:gd name="connsiteX1" fmla="*/ 187643 w 3139440"/>
                  <a:gd name="connsiteY1" fmla="*/ 4257675 h 4257675"/>
                  <a:gd name="connsiteX2" fmla="*/ 0 w 3139440"/>
                  <a:gd name="connsiteY2" fmla="*/ 4070033 h 4257675"/>
                  <a:gd name="connsiteX3" fmla="*/ 0 w 3139440"/>
                  <a:gd name="connsiteY3" fmla="*/ 187643 h 4257675"/>
                  <a:gd name="connsiteX4" fmla="*/ 187643 w 3139440"/>
                  <a:gd name="connsiteY4" fmla="*/ 0 h 4257675"/>
                  <a:gd name="connsiteX5" fmla="*/ 2951798 w 3139440"/>
                  <a:gd name="connsiteY5" fmla="*/ 0 h 4257675"/>
                  <a:gd name="connsiteX6" fmla="*/ 3139440 w 3139440"/>
                  <a:gd name="connsiteY6" fmla="*/ 187643 h 4257675"/>
                  <a:gd name="connsiteX7" fmla="*/ 3139440 w 3139440"/>
                  <a:gd name="connsiteY7" fmla="*/ 4070033 h 4257675"/>
                  <a:gd name="connsiteX8" fmla="*/ 2950845 w 3139440"/>
                  <a:gd name="connsiteY8" fmla="*/ 4257675 h 425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440" h="4257675">
                    <a:moveTo>
                      <a:pt x="2950845" y="4257675"/>
                    </a:moveTo>
                    <a:lnTo>
                      <a:pt x="187643" y="4257675"/>
                    </a:lnTo>
                    <a:cubicBezTo>
                      <a:pt x="84773" y="4257675"/>
                      <a:pt x="0" y="4172903"/>
                      <a:pt x="0" y="4070033"/>
                    </a:cubicBezTo>
                    <a:lnTo>
                      <a:pt x="0" y="187643"/>
                    </a:lnTo>
                    <a:cubicBezTo>
                      <a:pt x="0" y="84773"/>
                      <a:pt x="84773" y="0"/>
                      <a:pt x="187643" y="0"/>
                    </a:cubicBezTo>
                    <a:lnTo>
                      <a:pt x="2951798" y="0"/>
                    </a:lnTo>
                    <a:cubicBezTo>
                      <a:pt x="3054668" y="0"/>
                      <a:pt x="3139440" y="84773"/>
                      <a:pt x="3139440" y="187643"/>
                    </a:cubicBezTo>
                    <a:lnTo>
                      <a:pt x="3139440" y="4070033"/>
                    </a:lnTo>
                    <a:cubicBezTo>
                      <a:pt x="3138488" y="4172903"/>
                      <a:pt x="3054668" y="4257675"/>
                      <a:pt x="2950845" y="4257675"/>
                    </a:cubicBezTo>
                    <a:close/>
                  </a:path>
                </a:pathLst>
              </a:custGeom>
              <a:solidFill>
                <a:schemeClr val="bg1">
                  <a:lumMod val="85000"/>
                </a:schemeClr>
              </a:solid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868EDF-4094-48C0-9EC5-AD295775DCE0}"/>
                  </a:ext>
                </a:extLst>
              </p:cNvPr>
              <p:cNvSpPr/>
              <p:nvPr/>
            </p:nvSpPr>
            <p:spPr>
              <a:xfrm>
                <a:off x="4558664" y="1335404"/>
                <a:ext cx="3070860" cy="4173854"/>
              </a:xfrm>
              <a:custGeom>
                <a:avLst/>
                <a:gdLst>
                  <a:gd name="connsiteX0" fmla="*/ 2883218 w 3070860"/>
                  <a:gd name="connsiteY0" fmla="*/ 4173855 h 4173854"/>
                  <a:gd name="connsiteX1" fmla="*/ 187643 w 3070860"/>
                  <a:gd name="connsiteY1" fmla="*/ 4173855 h 4173854"/>
                  <a:gd name="connsiteX2" fmla="*/ 0 w 3070860"/>
                  <a:gd name="connsiteY2" fmla="*/ 3986213 h 4173854"/>
                  <a:gd name="connsiteX3" fmla="*/ 0 w 3070860"/>
                  <a:gd name="connsiteY3" fmla="*/ 187643 h 4173854"/>
                  <a:gd name="connsiteX4" fmla="*/ 187643 w 3070860"/>
                  <a:gd name="connsiteY4" fmla="*/ 0 h 4173854"/>
                  <a:gd name="connsiteX5" fmla="*/ 2883218 w 3070860"/>
                  <a:gd name="connsiteY5" fmla="*/ 0 h 4173854"/>
                  <a:gd name="connsiteX6" fmla="*/ 3070860 w 3070860"/>
                  <a:gd name="connsiteY6" fmla="*/ 187643 h 4173854"/>
                  <a:gd name="connsiteX7" fmla="*/ 3070860 w 3070860"/>
                  <a:gd name="connsiteY7" fmla="*/ 3987165 h 4173854"/>
                  <a:gd name="connsiteX8" fmla="*/ 2883218 w 3070860"/>
                  <a:gd name="connsiteY8" fmla="*/ 4173855 h 417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0860" h="4173854">
                    <a:moveTo>
                      <a:pt x="2883218" y="4173855"/>
                    </a:moveTo>
                    <a:lnTo>
                      <a:pt x="187643" y="4173855"/>
                    </a:lnTo>
                    <a:cubicBezTo>
                      <a:pt x="84773" y="4173855"/>
                      <a:pt x="0" y="4089083"/>
                      <a:pt x="0" y="3986213"/>
                    </a:cubicBezTo>
                    <a:lnTo>
                      <a:pt x="0" y="187643"/>
                    </a:lnTo>
                    <a:cubicBezTo>
                      <a:pt x="0" y="84773"/>
                      <a:pt x="84773" y="0"/>
                      <a:pt x="187643" y="0"/>
                    </a:cubicBezTo>
                    <a:lnTo>
                      <a:pt x="2883218" y="0"/>
                    </a:lnTo>
                    <a:cubicBezTo>
                      <a:pt x="2986088" y="0"/>
                      <a:pt x="3070860" y="84773"/>
                      <a:pt x="3070860" y="187643"/>
                    </a:cubicBezTo>
                    <a:lnTo>
                      <a:pt x="3070860" y="3987165"/>
                    </a:lnTo>
                    <a:cubicBezTo>
                      <a:pt x="3070860" y="4090035"/>
                      <a:pt x="2986088" y="4173855"/>
                      <a:pt x="2883218" y="4173855"/>
                    </a:cubicBezTo>
                    <a:close/>
                  </a:path>
                </a:pathLst>
              </a:custGeom>
              <a:solidFill>
                <a:schemeClr val="bg1">
                  <a:lumMod val="95000"/>
                </a:schemeClr>
              </a:solid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0FCF783B-1389-4E93-989F-516E2FE213EF}"/>
                  </a:ext>
                </a:extLst>
              </p:cNvPr>
              <p:cNvSpPr/>
              <p:nvPr/>
            </p:nvSpPr>
            <p:spPr>
              <a:xfrm>
                <a:off x="6061709" y="1582102"/>
                <a:ext cx="64770" cy="3641407"/>
              </a:xfrm>
              <a:custGeom>
                <a:avLst/>
                <a:gdLst>
                  <a:gd name="connsiteX0" fmla="*/ 32385 w 64770"/>
                  <a:gd name="connsiteY0" fmla="*/ 3641408 h 3641407"/>
                  <a:gd name="connsiteX1" fmla="*/ 32385 w 64770"/>
                  <a:gd name="connsiteY1" fmla="*/ 3641408 h 3641407"/>
                  <a:gd name="connsiteX2" fmla="*/ 0 w 64770"/>
                  <a:gd name="connsiteY2" fmla="*/ 3609023 h 3641407"/>
                  <a:gd name="connsiteX3" fmla="*/ 0 w 64770"/>
                  <a:gd name="connsiteY3" fmla="*/ 32385 h 3641407"/>
                  <a:gd name="connsiteX4" fmla="*/ 32385 w 64770"/>
                  <a:gd name="connsiteY4" fmla="*/ 0 h 3641407"/>
                  <a:gd name="connsiteX5" fmla="*/ 32385 w 64770"/>
                  <a:gd name="connsiteY5" fmla="*/ 0 h 3641407"/>
                  <a:gd name="connsiteX6" fmla="*/ 64770 w 64770"/>
                  <a:gd name="connsiteY6" fmla="*/ 32385 h 3641407"/>
                  <a:gd name="connsiteX7" fmla="*/ 64770 w 64770"/>
                  <a:gd name="connsiteY7" fmla="*/ 3608070 h 3641407"/>
                  <a:gd name="connsiteX8" fmla="*/ 32385 w 64770"/>
                  <a:gd name="connsiteY8" fmla="*/ 3641408 h 36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 h="3641407">
                    <a:moveTo>
                      <a:pt x="32385" y="3641408"/>
                    </a:moveTo>
                    <a:lnTo>
                      <a:pt x="32385" y="3641408"/>
                    </a:lnTo>
                    <a:cubicBezTo>
                      <a:pt x="14288" y="3641408"/>
                      <a:pt x="0" y="3627120"/>
                      <a:pt x="0" y="3609023"/>
                    </a:cubicBezTo>
                    <a:lnTo>
                      <a:pt x="0" y="32385"/>
                    </a:lnTo>
                    <a:cubicBezTo>
                      <a:pt x="0" y="14288"/>
                      <a:pt x="14288" y="0"/>
                      <a:pt x="32385" y="0"/>
                    </a:cubicBezTo>
                    <a:lnTo>
                      <a:pt x="32385" y="0"/>
                    </a:lnTo>
                    <a:cubicBezTo>
                      <a:pt x="50483" y="0"/>
                      <a:pt x="64770" y="14288"/>
                      <a:pt x="64770" y="32385"/>
                    </a:cubicBezTo>
                    <a:lnTo>
                      <a:pt x="64770" y="3608070"/>
                    </a:lnTo>
                    <a:cubicBezTo>
                      <a:pt x="64770" y="3626168"/>
                      <a:pt x="49530" y="3641408"/>
                      <a:pt x="32385" y="3641408"/>
                    </a:cubicBezTo>
                    <a:close/>
                  </a:path>
                </a:pathLst>
              </a:custGeom>
              <a:solidFill>
                <a:schemeClr val="bg1">
                  <a:lumMod val="85000"/>
                </a:schemeClr>
              </a:solidFill>
              <a:ln w="9525" cap="flat">
                <a:noFill/>
                <a:prstDash val="solid"/>
                <a:miter/>
              </a:ln>
            </p:spPr>
            <p:txBody>
              <a:bodyPr rtlCol="0" anchor="ctr"/>
              <a:lstStyle/>
              <a:p>
                <a:endParaRPr lang="en-US" dirty="0"/>
              </a:p>
            </p:txBody>
          </p:sp>
        </p:grpSp>
        <p:grpSp>
          <p:nvGrpSpPr>
            <p:cNvPr id="161" name="Group 160">
              <a:extLst>
                <a:ext uri="{FF2B5EF4-FFF2-40B4-BE49-F238E27FC236}">
                  <a16:creationId xmlns:a16="http://schemas.microsoft.com/office/drawing/2014/main" id="{65584AE2-A172-4493-A691-5109E120CAE3}"/>
                </a:ext>
              </a:extLst>
            </p:cNvPr>
            <p:cNvGrpSpPr/>
            <p:nvPr/>
          </p:nvGrpSpPr>
          <p:grpSpPr>
            <a:xfrm>
              <a:off x="4788133" y="1765938"/>
              <a:ext cx="2137849" cy="2683189"/>
              <a:chOff x="4787778" y="1766594"/>
              <a:chExt cx="2137849" cy="2683189"/>
            </a:xfrm>
          </p:grpSpPr>
          <p:grpSp>
            <p:nvGrpSpPr>
              <p:cNvPr id="162" name="Group 161">
                <a:extLst>
                  <a:ext uri="{FF2B5EF4-FFF2-40B4-BE49-F238E27FC236}">
                    <a16:creationId xmlns:a16="http://schemas.microsoft.com/office/drawing/2014/main" id="{7C98E028-2CE4-486A-BB12-3D574C4EA7F7}"/>
                  </a:ext>
                </a:extLst>
              </p:cNvPr>
              <p:cNvGrpSpPr/>
              <p:nvPr/>
            </p:nvGrpSpPr>
            <p:grpSpPr>
              <a:xfrm>
                <a:off x="4787778" y="1777071"/>
                <a:ext cx="802957" cy="337184"/>
                <a:chOff x="4919662" y="1750694"/>
                <a:chExt cx="802957" cy="337184"/>
              </a:xfrm>
            </p:grpSpPr>
            <p:sp>
              <p:nvSpPr>
                <p:cNvPr id="190" name="Freeform: Shape 189">
                  <a:extLst>
                    <a:ext uri="{FF2B5EF4-FFF2-40B4-BE49-F238E27FC236}">
                      <a16:creationId xmlns:a16="http://schemas.microsoft.com/office/drawing/2014/main" id="{80B865E5-8AAD-40C7-94DD-FC4C5DE30EE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4886F58-4933-492D-A285-E137214489AB}"/>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3" name="Group 162">
                <a:extLst>
                  <a:ext uri="{FF2B5EF4-FFF2-40B4-BE49-F238E27FC236}">
                    <a16:creationId xmlns:a16="http://schemas.microsoft.com/office/drawing/2014/main" id="{F7D18B20-4376-46F1-8BB3-B58AB92D4D7A}"/>
                  </a:ext>
                </a:extLst>
              </p:cNvPr>
              <p:cNvGrpSpPr/>
              <p:nvPr/>
            </p:nvGrpSpPr>
            <p:grpSpPr>
              <a:xfrm>
                <a:off x="4787778" y="2360953"/>
                <a:ext cx="802957" cy="337184"/>
                <a:chOff x="4919662" y="1750694"/>
                <a:chExt cx="802957" cy="337184"/>
              </a:xfrm>
            </p:grpSpPr>
            <p:sp>
              <p:nvSpPr>
                <p:cNvPr id="188" name="Freeform: Shape 187">
                  <a:extLst>
                    <a:ext uri="{FF2B5EF4-FFF2-40B4-BE49-F238E27FC236}">
                      <a16:creationId xmlns:a16="http://schemas.microsoft.com/office/drawing/2014/main" id="{81B03DE6-C3C0-448E-AEE8-ED8E53C6E6CD}"/>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A6DFC50-E5CA-4CA3-807F-657CCB6A434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4" name="Group 163">
                <a:extLst>
                  <a:ext uri="{FF2B5EF4-FFF2-40B4-BE49-F238E27FC236}">
                    <a16:creationId xmlns:a16="http://schemas.microsoft.com/office/drawing/2014/main" id="{793A9810-D86C-495B-A21D-50C0E52553E6}"/>
                  </a:ext>
                </a:extLst>
              </p:cNvPr>
              <p:cNvGrpSpPr/>
              <p:nvPr/>
            </p:nvGrpSpPr>
            <p:grpSpPr>
              <a:xfrm>
                <a:off x="4787778" y="2944835"/>
                <a:ext cx="802957" cy="337184"/>
                <a:chOff x="4919662" y="1750694"/>
                <a:chExt cx="802957" cy="337184"/>
              </a:xfrm>
            </p:grpSpPr>
            <p:sp>
              <p:nvSpPr>
                <p:cNvPr id="186" name="Freeform: Shape 185">
                  <a:extLst>
                    <a:ext uri="{FF2B5EF4-FFF2-40B4-BE49-F238E27FC236}">
                      <a16:creationId xmlns:a16="http://schemas.microsoft.com/office/drawing/2014/main" id="{72DE7836-9E91-4EEC-9A49-9E8E57D87AB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1ABCCCB-641A-4578-AF21-DDAC45E9111E}"/>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5" name="Group 164">
                <a:extLst>
                  <a:ext uri="{FF2B5EF4-FFF2-40B4-BE49-F238E27FC236}">
                    <a16:creationId xmlns:a16="http://schemas.microsoft.com/office/drawing/2014/main" id="{AC7491F9-26C4-4A65-BFD4-6055AC3EF266}"/>
                  </a:ext>
                </a:extLst>
              </p:cNvPr>
              <p:cNvGrpSpPr/>
              <p:nvPr/>
            </p:nvGrpSpPr>
            <p:grpSpPr>
              <a:xfrm>
                <a:off x="4787778" y="3528717"/>
                <a:ext cx="802957" cy="337184"/>
                <a:chOff x="4919662" y="1750694"/>
                <a:chExt cx="802957" cy="337184"/>
              </a:xfrm>
            </p:grpSpPr>
            <p:sp>
              <p:nvSpPr>
                <p:cNvPr id="184" name="Freeform: Shape 183">
                  <a:extLst>
                    <a:ext uri="{FF2B5EF4-FFF2-40B4-BE49-F238E27FC236}">
                      <a16:creationId xmlns:a16="http://schemas.microsoft.com/office/drawing/2014/main" id="{B81AF6C8-343B-44C3-BA92-6714A539FA70}"/>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7196920-EBE1-4D2B-91D3-E82A0B6D1CC7}"/>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6" name="Group 165">
                <a:extLst>
                  <a:ext uri="{FF2B5EF4-FFF2-40B4-BE49-F238E27FC236}">
                    <a16:creationId xmlns:a16="http://schemas.microsoft.com/office/drawing/2014/main" id="{AB62BB25-5965-4CFA-9490-0DD46B9F62DC}"/>
                  </a:ext>
                </a:extLst>
              </p:cNvPr>
              <p:cNvGrpSpPr/>
              <p:nvPr/>
            </p:nvGrpSpPr>
            <p:grpSpPr>
              <a:xfrm>
                <a:off x="4787778" y="4112599"/>
                <a:ext cx="802957" cy="337184"/>
                <a:chOff x="4919662" y="1750694"/>
                <a:chExt cx="802957" cy="337184"/>
              </a:xfrm>
            </p:grpSpPr>
            <p:sp>
              <p:nvSpPr>
                <p:cNvPr id="182" name="Freeform: Shape 181">
                  <a:extLst>
                    <a:ext uri="{FF2B5EF4-FFF2-40B4-BE49-F238E27FC236}">
                      <a16:creationId xmlns:a16="http://schemas.microsoft.com/office/drawing/2014/main" id="{29FD667F-DF62-413D-AD8A-CA68F35005E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9E826EA-BF15-4239-8F88-492CF5D16F53}"/>
                    </a:ext>
                  </a:extLst>
                </p:cNvPr>
                <p:cNvSpPr>
                  <a:spLocks noChangeAspect="1"/>
                </p:cNvSpPr>
                <p:nvPr/>
              </p:nvSpPr>
              <p:spPr>
                <a:xfrm>
                  <a:off x="5140674"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7" name="Group 166">
                <a:extLst>
                  <a:ext uri="{FF2B5EF4-FFF2-40B4-BE49-F238E27FC236}">
                    <a16:creationId xmlns:a16="http://schemas.microsoft.com/office/drawing/2014/main" id="{DC02A2DD-32ED-45F6-86BD-9051FF4B15D8}"/>
                  </a:ext>
                </a:extLst>
              </p:cNvPr>
              <p:cNvGrpSpPr/>
              <p:nvPr/>
            </p:nvGrpSpPr>
            <p:grpSpPr>
              <a:xfrm>
                <a:off x="6122670" y="1766594"/>
                <a:ext cx="802957" cy="337184"/>
                <a:chOff x="4919662" y="1750694"/>
                <a:chExt cx="802957" cy="337184"/>
              </a:xfrm>
            </p:grpSpPr>
            <p:sp>
              <p:nvSpPr>
                <p:cNvPr id="180" name="Freeform: Shape 179">
                  <a:extLst>
                    <a:ext uri="{FF2B5EF4-FFF2-40B4-BE49-F238E27FC236}">
                      <a16:creationId xmlns:a16="http://schemas.microsoft.com/office/drawing/2014/main" id="{D1A80703-3F0A-49E3-9AAD-052FDC3EB879}"/>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6A8A837-42F1-40B3-8C38-1A1F1FAFB9AE}"/>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7A48E2B5-520F-4B37-8823-32946726E0D3}"/>
                  </a:ext>
                </a:extLst>
              </p:cNvPr>
              <p:cNvGrpSpPr/>
              <p:nvPr/>
            </p:nvGrpSpPr>
            <p:grpSpPr>
              <a:xfrm>
                <a:off x="6122670" y="2350476"/>
                <a:ext cx="802957" cy="337184"/>
                <a:chOff x="4919662" y="1750694"/>
                <a:chExt cx="802957" cy="337184"/>
              </a:xfrm>
            </p:grpSpPr>
            <p:sp>
              <p:nvSpPr>
                <p:cNvPr id="178" name="Freeform: Shape 177">
                  <a:extLst>
                    <a:ext uri="{FF2B5EF4-FFF2-40B4-BE49-F238E27FC236}">
                      <a16:creationId xmlns:a16="http://schemas.microsoft.com/office/drawing/2014/main" id="{35A55B17-8063-4581-8310-EC5AC46CF16E}"/>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4AC9DA8-F6E3-476F-A175-8464E7FC92A7}"/>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69" name="Group 168">
                <a:extLst>
                  <a:ext uri="{FF2B5EF4-FFF2-40B4-BE49-F238E27FC236}">
                    <a16:creationId xmlns:a16="http://schemas.microsoft.com/office/drawing/2014/main" id="{2A436E7C-9B63-482A-A33B-4DB90CFCE73F}"/>
                  </a:ext>
                </a:extLst>
              </p:cNvPr>
              <p:cNvGrpSpPr/>
              <p:nvPr/>
            </p:nvGrpSpPr>
            <p:grpSpPr>
              <a:xfrm>
                <a:off x="6122670" y="2934358"/>
                <a:ext cx="802957" cy="337184"/>
                <a:chOff x="4919662" y="1750694"/>
                <a:chExt cx="802957" cy="337184"/>
              </a:xfrm>
            </p:grpSpPr>
            <p:sp>
              <p:nvSpPr>
                <p:cNvPr id="176" name="Freeform: Shape 175">
                  <a:extLst>
                    <a:ext uri="{FF2B5EF4-FFF2-40B4-BE49-F238E27FC236}">
                      <a16:creationId xmlns:a16="http://schemas.microsoft.com/office/drawing/2014/main" id="{9C596221-4A99-407E-B103-93DF33D6E1D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43B7B468-9C3C-4ED8-8C1D-710243542F28}"/>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70" name="Group 169">
                <a:extLst>
                  <a:ext uri="{FF2B5EF4-FFF2-40B4-BE49-F238E27FC236}">
                    <a16:creationId xmlns:a16="http://schemas.microsoft.com/office/drawing/2014/main" id="{7755225F-6C6F-4AC9-8E08-F453B42031E1}"/>
                  </a:ext>
                </a:extLst>
              </p:cNvPr>
              <p:cNvGrpSpPr/>
              <p:nvPr/>
            </p:nvGrpSpPr>
            <p:grpSpPr>
              <a:xfrm>
                <a:off x="6122670" y="3518240"/>
                <a:ext cx="802957" cy="337184"/>
                <a:chOff x="4919662" y="1750694"/>
                <a:chExt cx="802957" cy="337184"/>
              </a:xfrm>
            </p:grpSpPr>
            <p:sp>
              <p:nvSpPr>
                <p:cNvPr id="174" name="Freeform: Shape 173">
                  <a:extLst>
                    <a:ext uri="{FF2B5EF4-FFF2-40B4-BE49-F238E27FC236}">
                      <a16:creationId xmlns:a16="http://schemas.microsoft.com/office/drawing/2014/main" id="{4E7C90EC-0455-47BB-8437-258786878572}"/>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11949997-CDD6-4E6E-A1C7-F98CD25D0159}"/>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nvGrpSpPr>
              <p:cNvPr id="171" name="Group 170">
                <a:extLst>
                  <a:ext uri="{FF2B5EF4-FFF2-40B4-BE49-F238E27FC236}">
                    <a16:creationId xmlns:a16="http://schemas.microsoft.com/office/drawing/2014/main" id="{104C52F1-6976-4FE3-AF4B-F2D22DAC9C7D}"/>
                  </a:ext>
                </a:extLst>
              </p:cNvPr>
              <p:cNvGrpSpPr/>
              <p:nvPr/>
            </p:nvGrpSpPr>
            <p:grpSpPr>
              <a:xfrm>
                <a:off x="6122670" y="4102122"/>
                <a:ext cx="802957" cy="337184"/>
                <a:chOff x="4919662" y="1750694"/>
                <a:chExt cx="802957" cy="337184"/>
              </a:xfrm>
            </p:grpSpPr>
            <p:sp>
              <p:nvSpPr>
                <p:cNvPr id="172" name="Freeform: Shape 171">
                  <a:extLst>
                    <a:ext uri="{FF2B5EF4-FFF2-40B4-BE49-F238E27FC236}">
                      <a16:creationId xmlns:a16="http://schemas.microsoft.com/office/drawing/2014/main" id="{87226E1B-D4F4-48DC-84E7-EDA0FC4C4294}"/>
                    </a:ext>
                  </a:extLst>
                </p:cNvPr>
                <p:cNvSpPr/>
                <p:nvPr/>
              </p:nvSpPr>
              <p:spPr>
                <a:xfrm>
                  <a:off x="4919662" y="1750694"/>
                  <a:ext cx="802957" cy="337184"/>
                </a:xfrm>
                <a:custGeom>
                  <a:avLst/>
                  <a:gdLst>
                    <a:gd name="connsiteX0" fmla="*/ 634365 w 802957"/>
                    <a:gd name="connsiteY0" fmla="*/ 337185 h 337184"/>
                    <a:gd name="connsiteX1" fmla="*/ 168593 w 802957"/>
                    <a:gd name="connsiteY1" fmla="*/ 337185 h 337184"/>
                    <a:gd name="connsiteX2" fmla="*/ 0 w 802957"/>
                    <a:gd name="connsiteY2" fmla="*/ 168593 h 337184"/>
                    <a:gd name="connsiteX3" fmla="*/ 0 w 802957"/>
                    <a:gd name="connsiteY3" fmla="*/ 168593 h 337184"/>
                    <a:gd name="connsiteX4" fmla="*/ 168593 w 802957"/>
                    <a:gd name="connsiteY4" fmla="*/ 0 h 337184"/>
                    <a:gd name="connsiteX5" fmla="*/ 634365 w 802957"/>
                    <a:gd name="connsiteY5" fmla="*/ 0 h 337184"/>
                    <a:gd name="connsiteX6" fmla="*/ 802958 w 802957"/>
                    <a:gd name="connsiteY6" fmla="*/ 168593 h 337184"/>
                    <a:gd name="connsiteX7" fmla="*/ 802958 w 802957"/>
                    <a:gd name="connsiteY7" fmla="*/ 168593 h 337184"/>
                    <a:gd name="connsiteX8" fmla="*/ 634365 w 802957"/>
                    <a:gd name="connsiteY8" fmla="*/ 337185 h 33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957" h="337184">
                      <a:moveTo>
                        <a:pt x="634365" y="337185"/>
                      </a:moveTo>
                      <a:lnTo>
                        <a:pt x="168593" y="337185"/>
                      </a:lnTo>
                      <a:cubicBezTo>
                        <a:pt x="76200" y="337185"/>
                        <a:pt x="0" y="261938"/>
                        <a:pt x="0" y="168593"/>
                      </a:cubicBezTo>
                      <a:lnTo>
                        <a:pt x="0" y="168593"/>
                      </a:lnTo>
                      <a:cubicBezTo>
                        <a:pt x="0" y="76200"/>
                        <a:pt x="75248" y="0"/>
                        <a:pt x="168593" y="0"/>
                      </a:cubicBezTo>
                      <a:lnTo>
                        <a:pt x="634365" y="0"/>
                      </a:lnTo>
                      <a:cubicBezTo>
                        <a:pt x="726758" y="0"/>
                        <a:pt x="802958" y="75248"/>
                        <a:pt x="802958" y="168593"/>
                      </a:cubicBezTo>
                      <a:lnTo>
                        <a:pt x="802958" y="168593"/>
                      </a:lnTo>
                      <a:cubicBezTo>
                        <a:pt x="802005" y="261938"/>
                        <a:pt x="726758" y="337185"/>
                        <a:pt x="634365" y="337185"/>
                      </a:cubicBezTo>
                      <a:close/>
                    </a:path>
                  </a:pathLst>
                </a:custGeom>
                <a:solidFill>
                  <a:schemeClr val="accent1"/>
                </a:solid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630FEB2-DE46-43D3-A5A9-2E3FF9C3204D}"/>
                    </a:ext>
                  </a:extLst>
                </p:cNvPr>
                <p:cNvSpPr>
                  <a:spLocks noChangeAspect="1"/>
                </p:cNvSpPr>
                <p:nvPr/>
              </p:nvSpPr>
              <p:spPr>
                <a:xfrm>
                  <a:off x="5145230" y="1776725"/>
                  <a:ext cx="553050" cy="288283"/>
                </a:xfrm>
                <a:custGeom>
                  <a:avLst/>
                  <a:gdLst>
                    <a:gd name="connsiteX0" fmla="*/ 447675 w 604837"/>
                    <a:gd name="connsiteY0" fmla="*/ 0 h 315277"/>
                    <a:gd name="connsiteX1" fmla="*/ 224790 w 604837"/>
                    <a:gd name="connsiteY1" fmla="*/ 0 h 315277"/>
                    <a:gd name="connsiteX2" fmla="*/ 224790 w 604837"/>
                    <a:gd name="connsiteY2" fmla="*/ 58102 h 315277"/>
                    <a:gd name="connsiteX3" fmla="*/ 20955 w 604837"/>
                    <a:gd name="connsiteY3" fmla="*/ 58102 h 315277"/>
                    <a:gd name="connsiteX4" fmla="*/ 0 w 604837"/>
                    <a:gd name="connsiteY4" fmla="*/ 79057 h 315277"/>
                    <a:gd name="connsiteX5" fmla="*/ 20955 w 604837"/>
                    <a:gd name="connsiteY5" fmla="*/ 100013 h 315277"/>
                    <a:gd name="connsiteX6" fmla="*/ 224790 w 604837"/>
                    <a:gd name="connsiteY6" fmla="*/ 100013 h 315277"/>
                    <a:gd name="connsiteX7" fmla="*/ 224790 w 604837"/>
                    <a:gd name="connsiteY7" fmla="*/ 315278 h 315277"/>
                    <a:gd name="connsiteX8" fmla="*/ 447675 w 604837"/>
                    <a:gd name="connsiteY8" fmla="*/ 315278 h 315277"/>
                    <a:gd name="connsiteX9" fmla="*/ 604838 w 604837"/>
                    <a:gd name="connsiteY9" fmla="*/ 158115 h 315277"/>
                    <a:gd name="connsiteX10" fmla="*/ 604838 w 604837"/>
                    <a:gd name="connsiteY10" fmla="*/ 158115 h 315277"/>
                    <a:gd name="connsiteX11" fmla="*/ 447675 w 604837"/>
                    <a:gd name="connsiteY11" fmla="*/ 0 h 31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4837" h="315277">
                      <a:moveTo>
                        <a:pt x="447675" y="0"/>
                      </a:moveTo>
                      <a:lnTo>
                        <a:pt x="224790" y="0"/>
                      </a:lnTo>
                      <a:lnTo>
                        <a:pt x="224790" y="58102"/>
                      </a:lnTo>
                      <a:lnTo>
                        <a:pt x="20955" y="58102"/>
                      </a:lnTo>
                      <a:cubicBezTo>
                        <a:pt x="9525" y="58102"/>
                        <a:pt x="0" y="67627"/>
                        <a:pt x="0" y="79057"/>
                      </a:cubicBezTo>
                      <a:cubicBezTo>
                        <a:pt x="0" y="90488"/>
                        <a:pt x="9525" y="100013"/>
                        <a:pt x="20955" y="100013"/>
                      </a:cubicBezTo>
                      <a:lnTo>
                        <a:pt x="224790" y="100013"/>
                      </a:lnTo>
                      <a:lnTo>
                        <a:pt x="224790" y="315278"/>
                      </a:lnTo>
                      <a:lnTo>
                        <a:pt x="447675" y="315278"/>
                      </a:lnTo>
                      <a:cubicBezTo>
                        <a:pt x="534353" y="315278"/>
                        <a:pt x="604838" y="244792"/>
                        <a:pt x="604838" y="158115"/>
                      </a:cubicBezTo>
                      <a:lnTo>
                        <a:pt x="604838" y="158115"/>
                      </a:lnTo>
                      <a:cubicBezTo>
                        <a:pt x="604838" y="71438"/>
                        <a:pt x="533400" y="0"/>
                        <a:pt x="447675" y="0"/>
                      </a:cubicBezTo>
                      <a:close/>
                    </a:path>
                  </a:pathLst>
                </a:custGeom>
                <a:solidFill>
                  <a:srgbClr val="F2F2F2"/>
                </a:solidFill>
                <a:ln w="9525" cap="flat">
                  <a:noFill/>
                  <a:prstDash val="solid"/>
                  <a:miter/>
                </a:ln>
              </p:spPr>
              <p:txBody>
                <a:bodyPr rtlCol="0" anchor="ctr"/>
                <a:lstStyle/>
                <a:p>
                  <a:endParaRPr lang="en-US" dirty="0"/>
                </a:p>
              </p:txBody>
            </p:sp>
          </p:grpSp>
        </p:grpSp>
      </p:grpSp>
    </p:spTree>
    <p:extLst>
      <p:ext uri="{BB962C8B-B14F-4D97-AF65-F5344CB8AC3E}">
        <p14:creationId xmlns:p14="http://schemas.microsoft.com/office/powerpoint/2010/main" val="103714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5434164" y="1298007"/>
            <a:ext cx="5815302" cy="364074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The coil generates brief magnetic pulses, which pass easily and painlessly through the skull and into the brain.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These patterns can produce long lasting changes in brain activity which can be used to treat neurological and psychiatric disorders.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TMS has shown diagnostic and therapeutic potential in the </a:t>
            </a:r>
            <a:r>
              <a:rPr lang="en-SG" dirty="0">
                <a:latin typeface="Arial" panose="020B0604020202020204" pitchFamily="34" charset="0"/>
                <a:ea typeface="DengXian" panose="02010600030101010101" pitchFamily="2" charset="-122"/>
                <a:cs typeface="Arial" panose="020B0604020202020204" pitchFamily="34" charset="0"/>
              </a:rPr>
              <a:t>central nervous system</a:t>
            </a:r>
            <a:r>
              <a:rPr lang="en-SG" sz="1800" dirty="0">
                <a:effectLst/>
                <a:latin typeface="Arial" panose="020B0604020202020204" pitchFamily="34" charset="0"/>
                <a:ea typeface="DengXian" panose="02010600030101010101" pitchFamily="2" charset="-122"/>
                <a:cs typeface="Arial" panose="020B0604020202020204" pitchFamily="34" charset="0"/>
              </a:rPr>
              <a:t> with a wide variety of disease states in </a:t>
            </a:r>
            <a:r>
              <a:rPr lang="en-SG" dirty="0">
                <a:latin typeface="Arial" panose="020B0604020202020204" pitchFamily="34" charset="0"/>
                <a:ea typeface="DengXian" panose="02010600030101010101" pitchFamily="2" charset="-122"/>
                <a:cs typeface="Arial" panose="020B0604020202020204" pitchFamily="34" charset="0"/>
              </a:rPr>
              <a:t>neurology</a:t>
            </a:r>
            <a:r>
              <a:rPr lang="en-SG" sz="1800" dirty="0">
                <a:effectLst/>
                <a:latin typeface="Arial" panose="020B0604020202020204" pitchFamily="34" charset="0"/>
                <a:ea typeface="DengXian" panose="02010600030101010101" pitchFamily="2" charset="-122"/>
                <a:cs typeface="Arial" panose="020B0604020202020204" pitchFamily="34" charset="0"/>
              </a:rPr>
              <a:t> and </a:t>
            </a:r>
            <a:r>
              <a:rPr lang="en-SG" dirty="0">
                <a:latin typeface="Arial" panose="020B0604020202020204" pitchFamily="34" charset="0"/>
                <a:ea typeface="DengXian" panose="02010600030101010101" pitchFamily="2" charset="-122"/>
                <a:cs typeface="Arial" panose="020B0604020202020204" pitchFamily="34" charset="0"/>
              </a:rPr>
              <a:t>mental health</a:t>
            </a:r>
            <a:r>
              <a:rPr lang="en-SG" sz="1800" dirty="0">
                <a:effectLst/>
                <a:latin typeface="Arial" panose="020B0604020202020204" pitchFamily="34" charset="0"/>
                <a:ea typeface="DengXian" panose="02010600030101010101" pitchFamily="2" charset="-122"/>
                <a:cs typeface="Arial" panose="020B0604020202020204" pitchFamily="34" charset="0"/>
              </a:rPr>
              <a:t>, with research still evolving.</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gn="just"/>
            <a:endParaRPr lang="en-IN" dirty="0"/>
          </a:p>
        </p:txBody>
      </p:sp>
      <p:pic>
        <p:nvPicPr>
          <p:cNvPr id="7" name="Picture 6">
            <a:extLst>
              <a:ext uri="{FF2B5EF4-FFF2-40B4-BE49-F238E27FC236}">
                <a16:creationId xmlns:a16="http://schemas.microsoft.com/office/drawing/2014/main" id="{AEEA4840-4AC3-4C61-AF75-55E6821C68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8392" y="831229"/>
            <a:ext cx="3944351" cy="4574296"/>
          </a:xfrm>
          <a:prstGeom prst="rect">
            <a:avLst/>
          </a:prstGeom>
          <a:noFill/>
        </p:spPr>
      </p:pic>
    </p:spTree>
    <p:extLst>
      <p:ext uri="{BB962C8B-B14F-4D97-AF65-F5344CB8AC3E}">
        <p14:creationId xmlns:p14="http://schemas.microsoft.com/office/powerpoint/2010/main" val="217067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78973" y="677390"/>
            <a:ext cx="11985763" cy="1043864"/>
          </a:xfrm>
        </p:spPr>
        <p:txBody>
          <a:bodyPr/>
          <a:lstStyle/>
          <a:p>
            <a:r>
              <a:rPr lang="en-SG" sz="4000" dirty="0">
                <a:effectLst/>
                <a:latin typeface="Arial" panose="020B0604020202020204" pitchFamily="34" charset="0"/>
                <a:ea typeface="DengXian" panose="02010600030101010101" pitchFamily="2" charset="-122"/>
              </a:rPr>
              <a:t>FUNCTIONAL MAGNETIC RESONANCE IMAGING</a:t>
            </a:r>
            <a:endParaRPr lang="en-IN" sz="4000" dirty="0">
              <a:effectLst/>
              <a:latin typeface="Arial" panose="020B0604020202020204" pitchFamily="34" charset="0"/>
              <a:ea typeface="DengXian" panose="02010600030101010101" pitchFamily="2" charset="-122"/>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393478" y="1782520"/>
            <a:ext cx="5995183" cy="334437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Functional magnetic resonance imaging (fMRI) measures the small changes in blood flow that occur with brain activity. </a:t>
            </a: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It may be used to examine the brain's anatomy, (determine which parts of the brain are handling critical functions), evaluate the effects of stroke or other diseases, or to guide brain treatment.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fMRI helps detect abnormalities within the brain that cannot be found with other imaging techniques.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53752F22-4326-4D9E-B841-099756973AF2}"/>
              </a:ext>
            </a:extLst>
          </p:cNvPr>
          <p:cNvPicPr/>
          <p:nvPr/>
        </p:nvPicPr>
        <p:blipFill>
          <a:blip r:embed="rId2"/>
          <a:stretch>
            <a:fillRect/>
          </a:stretch>
        </p:blipFill>
        <p:spPr>
          <a:xfrm>
            <a:off x="6095999" y="1313583"/>
            <a:ext cx="5803339" cy="4230834"/>
          </a:xfrm>
          <a:prstGeom prst="rect">
            <a:avLst/>
          </a:prstGeom>
        </p:spPr>
      </p:pic>
    </p:spTree>
    <p:extLst>
      <p:ext uri="{BB962C8B-B14F-4D97-AF65-F5344CB8AC3E}">
        <p14:creationId xmlns:p14="http://schemas.microsoft.com/office/powerpoint/2010/main" val="214216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89F69-21B1-4227-9F07-A739A11A20B0}"/>
              </a:ext>
            </a:extLst>
          </p:cNvPr>
          <p:cNvSpPr txBox="1"/>
          <p:nvPr/>
        </p:nvSpPr>
        <p:spPr>
          <a:xfrm>
            <a:off x="897988" y="713833"/>
            <a:ext cx="4827563" cy="5430333"/>
          </a:xfrm>
          <a:prstGeom prst="rect">
            <a:avLst/>
          </a:prstGeom>
          <a:noFill/>
        </p:spPr>
        <p:txBody>
          <a:bodyPr wrap="square" rtlCol="0">
            <a:spAutoFit/>
          </a:bodyPr>
          <a:lstStyle/>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Physicians perform fMRI to:</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effectLst/>
                <a:latin typeface="Arial" panose="020B0604020202020204" pitchFamily="34" charset="0"/>
                <a:ea typeface="DengXian" panose="02010600030101010101" pitchFamily="2" charset="-122"/>
                <a:cs typeface="Arial" panose="020B0604020202020204" pitchFamily="34" charset="0"/>
              </a:rPr>
              <a:t>examine the functional anatomy of the brain.</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effectLst/>
                <a:latin typeface="Arial" panose="020B0604020202020204" pitchFamily="34" charset="0"/>
                <a:ea typeface="DengXian" panose="02010600030101010101" pitchFamily="2" charset="-122"/>
                <a:cs typeface="Arial" panose="020B0604020202020204" pitchFamily="34" charset="0"/>
              </a:rPr>
              <a:t>determine which part of the brain is handling critical functions such as thought, speech, movement and sensation, which is called </a:t>
            </a:r>
            <a:r>
              <a:rPr lang="en-SG" dirty="0">
                <a:latin typeface="Arial" panose="020B0604020202020204" pitchFamily="34" charset="0"/>
                <a:ea typeface="DengXian" panose="02010600030101010101" pitchFamily="2" charset="-122"/>
                <a:cs typeface="Arial" panose="020B0604020202020204" pitchFamily="34" charset="0"/>
              </a:rPr>
              <a:t>brain mapping</a:t>
            </a:r>
            <a:r>
              <a:rPr lang="en-SG" sz="1800" dirty="0">
                <a:effectLst/>
                <a:latin typeface="Arial" panose="020B0604020202020204" pitchFamily="34" charset="0"/>
                <a:ea typeface="DengXian" panose="02010600030101010101" pitchFamily="2" charset="-122"/>
                <a:cs typeface="Arial" panose="020B0604020202020204" pitchFamily="34" charset="0"/>
              </a:rPr>
              <a:t>.</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effectLst/>
                <a:latin typeface="Arial" panose="020B0604020202020204" pitchFamily="34" charset="0"/>
                <a:ea typeface="DengXian" panose="02010600030101010101" pitchFamily="2" charset="-122"/>
                <a:cs typeface="Arial" panose="020B0604020202020204" pitchFamily="34" charset="0"/>
              </a:rPr>
              <a:t>help assess the effects of stroke, trauma, or degenerative disease (such as </a:t>
            </a:r>
            <a:r>
              <a:rPr lang="en-SG" i="1" dirty="0">
                <a:latin typeface="Arial" panose="020B0604020202020204" pitchFamily="34" charset="0"/>
                <a:ea typeface="DengXian" panose="02010600030101010101" pitchFamily="2" charset="-122"/>
                <a:cs typeface="Arial" panose="020B0604020202020204" pitchFamily="34" charset="0"/>
              </a:rPr>
              <a:t>Alzheimer's</a:t>
            </a:r>
            <a:r>
              <a:rPr lang="en-SG" sz="1800" dirty="0">
                <a:effectLst/>
                <a:latin typeface="Arial" panose="020B0604020202020204" pitchFamily="34" charset="0"/>
                <a:ea typeface="DengXian" panose="02010600030101010101" pitchFamily="2" charset="-122"/>
                <a:cs typeface="Arial" panose="020B0604020202020204" pitchFamily="34" charset="0"/>
              </a:rPr>
              <a:t>) on brain function.</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effectLst/>
                <a:latin typeface="Arial" panose="020B0604020202020204" pitchFamily="34" charset="0"/>
                <a:ea typeface="DengXian" panose="02010600030101010101" pitchFamily="2" charset="-122"/>
                <a:cs typeface="Arial" panose="020B0604020202020204" pitchFamily="34" charset="0"/>
              </a:rPr>
              <a:t>monitor the growth and function of </a:t>
            </a:r>
            <a:r>
              <a:rPr lang="en-SG" i="1" dirty="0">
                <a:latin typeface="Arial" panose="020B0604020202020204" pitchFamily="34" charset="0"/>
                <a:ea typeface="DengXian" panose="02010600030101010101" pitchFamily="2" charset="-122"/>
                <a:cs typeface="Arial" panose="020B0604020202020204" pitchFamily="34" charset="0"/>
              </a:rPr>
              <a:t>brain </a:t>
            </a:r>
            <a:r>
              <a:rPr lang="en-SG" i="1" dirty="0" err="1">
                <a:latin typeface="Arial" panose="020B0604020202020204" pitchFamily="34" charset="0"/>
                <a:ea typeface="DengXian" panose="02010600030101010101" pitchFamily="2" charset="-122"/>
                <a:cs typeface="Arial" panose="020B0604020202020204" pitchFamily="34" charset="0"/>
              </a:rPr>
              <a:t>tumors</a:t>
            </a:r>
            <a:r>
              <a:rPr lang="en-SG" sz="1800" dirty="0">
                <a:effectLst/>
                <a:latin typeface="Arial" panose="020B0604020202020204" pitchFamily="34" charset="0"/>
                <a:ea typeface="DengXian" panose="02010600030101010101" pitchFamily="2" charset="-122"/>
                <a:cs typeface="Arial" panose="020B0604020202020204" pitchFamily="34" charset="0"/>
              </a:rPr>
              <a:t>.</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effectLst/>
                <a:latin typeface="Arial" panose="020B0604020202020204" pitchFamily="34" charset="0"/>
                <a:ea typeface="DengXian" panose="02010600030101010101" pitchFamily="2" charset="-122"/>
                <a:cs typeface="Arial" panose="020B0604020202020204" pitchFamily="34" charset="0"/>
              </a:rPr>
              <a:t>guide the planning of surgery, </a:t>
            </a:r>
            <a:r>
              <a:rPr lang="en-SG" dirty="0">
                <a:latin typeface="Arial" panose="020B0604020202020204" pitchFamily="34" charset="0"/>
                <a:ea typeface="DengXian" panose="02010600030101010101" pitchFamily="2" charset="-122"/>
                <a:cs typeface="Arial" panose="020B0604020202020204" pitchFamily="34" charset="0"/>
              </a:rPr>
              <a:t>radiation therapy</a:t>
            </a:r>
            <a:r>
              <a:rPr lang="en-SG" sz="1800" dirty="0">
                <a:effectLst/>
                <a:latin typeface="Arial" panose="020B0604020202020204" pitchFamily="34" charset="0"/>
                <a:ea typeface="DengXian" panose="02010600030101010101" pitchFamily="2" charset="-122"/>
                <a:cs typeface="Arial" panose="020B0604020202020204" pitchFamily="34" charset="0"/>
              </a:rPr>
              <a:t>, or other invasive treatments for the brain.</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0AA06177-04C8-48AA-9DB5-519019637D14}"/>
              </a:ext>
            </a:extLst>
          </p:cNvPr>
          <p:cNvPicPr/>
          <p:nvPr/>
        </p:nvPicPr>
        <p:blipFill>
          <a:blip r:embed="rId2"/>
          <a:stretch>
            <a:fillRect/>
          </a:stretch>
        </p:blipFill>
        <p:spPr>
          <a:xfrm>
            <a:off x="6466451" y="1833341"/>
            <a:ext cx="5227980" cy="3191315"/>
          </a:xfrm>
          <a:prstGeom prst="rect">
            <a:avLst/>
          </a:prstGeom>
        </p:spPr>
      </p:pic>
      <p:sp>
        <p:nvSpPr>
          <p:cNvPr id="5" name="TextBox 4">
            <a:extLst>
              <a:ext uri="{FF2B5EF4-FFF2-40B4-BE49-F238E27FC236}">
                <a16:creationId xmlns:a16="http://schemas.microsoft.com/office/drawing/2014/main" id="{E0B935F5-479D-4801-BB04-183B4CFB9E59}"/>
              </a:ext>
            </a:extLst>
          </p:cNvPr>
          <p:cNvSpPr txBox="1"/>
          <p:nvPr/>
        </p:nvSpPr>
        <p:spPr>
          <a:xfrm>
            <a:off x="6466451" y="1329398"/>
            <a:ext cx="4672818" cy="646331"/>
          </a:xfrm>
          <a:prstGeom prst="rect">
            <a:avLst/>
          </a:prstGeom>
          <a:noFill/>
        </p:spPr>
        <p:txBody>
          <a:bodyPr wrap="square" rtlCol="0">
            <a:spAutoFit/>
          </a:bodyPr>
          <a:lstStyle/>
          <a:p>
            <a:r>
              <a:rPr lang="en-SG"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EXPERIMENT PERFORMED WITH FMRI</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sp>
        <p:nvSpPr>
          <p:cNvPr id="9" name="Rectangle 8">
            <a:extLst>
              <a:ext uri="{FF2B5EF4-FFF2-40B4-BE49-F238E27FC236}">
                <a16:creationId xmlns:a16="http://schemas.microsoft.com/office/drawing/2014/main" id="{77372EF9-4449-48BF-9DA7-F64C86A0764D}"/>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0" name="Oval 8">
            <a:extLst>
              <a:ext uri="{FF2B5EF4-FFF2-40B4-BE49-F238E27FC236}">
                <a16:creationId xmlns:a16="http://schemas.microsoft.com/office/drawing/2014/main" id="{2359F561-70A5-4DB6-9D2A-D13F8487408C}"/>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383299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78973" y="677390"/>
            <a:ext cx="11985763" cy="1043864"/>
          </a:xfrm>
        </p:spPr>
        <p:txBody>
          <a:bodyPr/>
          <a:lstStyle/>
          <a:p>
            <a:r>
              <a:rPr lang="en-SG" sz="4800" dirty="0">
                <a:effectLst/>
                <a:latin typeface="Arial" panose="020B0604020202020204" pitchFamily="34" charset="0"/>
                <a:ea typeface="DengXian" panose="02010600030101010101" pitchFamily="2" charset="-122"/>
              </a:rPr>
              <a:t>STEREOELECTROENCEPHALOGRAPHY</a:t>
            </a:r>
            <a:endParaRPr lang="en-IN" sz="4800" dirty="0">
              <a:effectLst/>
              <a:latin typeface="Arial" panose="020B0604020202020204" pitchFamily="34" charset="0"/>
              <a:ea typeface="DengXian" panose="02010600030101010101" pitchFamily="2" charset="-122"/>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330794" y="1264199"/>
            <a:ext cx="6325085" cy="4928785"/>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is the practice of recording </a:t>
            </a:r>
            <a:r>
              <a:rPr lang="en-SG" dirty="0">
                <a:latin typeface="Calibri" panose="020F0502020204030204" pitchFamily="34" charset="0"/>
                <a:ea typeface="DengXian" panose="02010600030101010101" pitchFamily="2" charset="-122"/>
                <a:cs typeface="Times New Roman" panose="02020603050405020304" pitchFamily="18" charset="0"/>
              </a:rPr>
              <a:t>electroencephalographic</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signals via depth electrodes (electrodes surgically implanted into the </a:t>
            </a:r>
            <a:r>
              <a:rPr lang="en-SG" dirty="0">
                <a:latin typeface="Calibri" panose="020F0502020204030204" pitchFamily="34" charset="0"/>
                <a:ea typeface="DengXian" panose="02010600030101010101" pitchFamily="2" charset="-122"/>
                <a:cs typeface="Times New Roman" panose="02020603050405020304" pitchFamily="18" charset="0"/>
              </a:rPr>
              <a:t>brain</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tissue). It may be used in patients with </a:t>
            </a:r>
            <a:r>
              <a:rPr lang="en-SG" dirty="0">
                <a:latin typeface="Calibri" panose="020F0502020204030204" pitchFamily="34" charset="0"/>
                <a:ea typeface="DengXian" panose="02010600030101010101" pitchFamily="2" charset="-122"/>
                <a:cs typeface="Times New Roman" panose="02020603050405020304" pitchFamily="18" charset="0"/>
              </a:rPr>
              <a:t>epilepsy</a:t>
            </a:r>
            <a:r>
              <a:rPr lang="en-SG" sz="1800" dirty="0">
                <a:effectLst/>
                <a:latin typeface="Calibri" panose="020F0502020204030204" pitchFamily="34" charset="0"/>
                <a:ea typeface="DengXian" panose="02010600030101010101" pitchFamily="2" charset="-122"/>
                <a:cs typeface="Times New Roman" panose="02020603050405020304" pitchFamily="18" charset="0"/>
              </a:rPr>
              <a:t> not responding to medical treatment, and who are potential candidates to receive brain surgery in order to control seizures caused by the disease.</a:t>
            </a:r>
            <a:endParaRPr lang="en-IN" sz="18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Doctors place electrodes in targeted brain areas, which are then monitored to precisely locate seizure source. </a:t>
            </a:r>
          </a:p>
          <a:p>
            <a:pPr marL="285750" indent="-285750">
              <a:lnSpc>
                <a:spcPct val="107000"/>
              </a:lnSpc>
              <a:spcAft>
                <a:spcPts val="800"/>
              </a:spcAft>
              <a:buFont typeface="Arial" panose="020B0604020202020204" pitchFamily="34" charset="0"/>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the seizure onset is localized, the seizures can be bought in control.</a:t>
            </a:r>
            <a:endParaRPr lang="en-IN" sz="1800" dirty="0">
              <a:effectLst/>
              <a:latin typeface="Calibri" panose="020F0502020204030204" pitchFamily="34" charset="0"/>
              <a:ea typeface="DengXian" panose="02010600030101010101" pitchFamily="2" charset="-122"/>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SEEG can cover larger brain areas and, very importantly, it can be used to monitor both sides of the brain. Until now, when seizures were coming from both hemispheres, we could do nothing to localize them.</a:t>
            </a:r>
            <a:endParaRPr lang="en-I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IN" dirty="0"/>
          </a:p>
        </p:txBody>
      </p:sp>
      <p:pic>
        <p:nvPicPr>
          <p:cNvPr id="9" name="Picture 8" descr="Stereoelectroencephalography (SEEG) implantation strategy (A) from... |  Download Scientific Diagram">
            <a:extLst>
              <a:ext uri="{FF2B5EF4-FFF2-40B4-BE49-F238E27FC236}">
                <a16:creationId xmlns:a16="http://schemas.microsoft.com/office/drawing/2014/main" id="{C7E53486-B5EB-447C-99E4-67AC3EEC53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83143" y="1656703"/>
            <a:ext cx="5116195" cy="3480044"/>
          </a:xfrm>
          <a:prstGeom prst="rect">
            <a:avLst/>
          </a:prstGeom>
          <a:noFill/>
          <a:ln>
            <a:noFill/>
          </a:ln>
        </p:spPr>
      </p:pic>
    </p:spTree>
    <p:extLst>
      <p:ext uri="{BB962C8B-B14F-4D97-AF65-F5344CB8AC3E}">
        <p14:creationId xmlns:p14="http://schemas.microsoft.com/office/powerpoint/2010/main" val="245725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78973" y="677390"/>
            <a:ext cx="11985763" cy="1043864"/>
          </a:xfrm>
        </p:spPr>
        <p:txBody>
          <a:bodyPr/>
          <a:lstStyle/>
          <a:p>
            <a:r>
              <a:rPr lang="en-SG" dirty="0">
                <a:effectLst/>
                <a:latin typeface="Arial" panose="020B0604020202020204" pitchFamily="34" charset="0"/>
                <a:ea typeface="DengXian" panose="02010600030101010101" pitchFamily="2" charset="-122"/>
              </a:rPr>
              <a:t>MAGNETOENCEPHALOGRAPHY</a:t>
            </a:r>
            <a:endParaRPr lang="en-IN" dirty="0">
              <a:effectLst/>
              <a:latin typeface="Arial" panose="020B0604020202020204" pitchFamily="34" charset="0"/>
              <a:ea typeface="DengXian" panose="02010600030101010101" pitchFamily="2" charset="-122"/>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847038" y="2098806"/>
            <a:ext cx="5892640" cy="264905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MEG is a </a:t>
            </a:r>
            <a:r>
              <a:rPr lang="en-SG" dirty="0">
                <a:latin typeface="Arial" panose="020B0604020202020204" pitchFamily="34" charset="0"/>
                <a:ea typeface="DengXian" panose="02010600030101010101" pitchFamily="2" charset="-122"/>
                <a:cs typeface="Arial" panose="020B0604020202020204" pitchFamily="34" charset="0"/>
              </a:rPr>
              <a:t>functional neuroimaging</a:t>
            </a:r>
            <a:r>
              <a:rPr lang="en-SG" sz="1800" dirty="0">
                <a:effectLst/>
                <a:latin typeface="Arial" panose="020B0604020202020204" pitchFamily="34" charset="0"/>
                <a:ea typeface="DengXian" panose="02010600030101010101" pitchFamily="2" charset="-122"/>
                <a:cs typeface="Arial" panose="020B0604020202020204" pitchFamily="34" charset="0"/>
              </a:rPr>
              <a:t> technique for mapping brain activity by recording </a:t>
            </a:r>
            <a:r>
              <a:rPr lang="en-SG" dirty="0">
                <a:latin typeface="Arial" panose="020B0604020202020204" pitchFamily="34" charset="0"/>
                <a:ea typeface="DengXian" panose="02010600030101010101" pitchFamily="2" charset="-122"/>
                <a:cs typeface="Arial" panose="020B0604020202020204" pitchFamily="34" charset="0"/>
              </a:rPr>
              <a:t>magnetic fields</a:t>
            </a:r>
            <a:r>
              <a:rPr lang="en-SG" sz="1800" dirty="0">
                <a:effectLst/>
                <a:latin typeface="Arial" panose="020B0604020202020204" pitchFamily="34" charset="0"/>
                <a:ea typeface="DengXian" panose="02010600030101010101" pitchFamily="2" charset="-122"/>
                <a:cs typeface="Arial" panose="020B0604020202020204" pitchFamily="34" charset="0"/>
              </a:rPr>
              <a:t> produced by </a:t>
            </a:r>
            <a:r>
              <a:rPr lang="en-SG" dirty="0">
                <a:latin typeface="Arial" panose="020B0604020202020204" pitchFamily="34" charset="0"/>
                <a:ea typeface="DengXian" panose="02010600030101010101" pitchFamily="2" charset="-122"/>
                <a:cs typeface="Arial" panose="020B0604020202020204" pitchFamily="34" charset="0"/>
              </a:rPr>
              <a:t>electrical currents</a:t>
            </a:r>
            <a:r>
              <a:rPr lang="en-SG" sz="1800" dirty="0">
                <a:effectLst/>
                <a:latin typeface="Arial" panose="020B0604020202020204" pitchFamily="34" charset="0"/>
                <a:ea typeface="DengXian" panose="02010600030101010101" pitchFamily="2" charset="-122"/>
                <a:cs typeface="Arial" panose="020B0604020202020204" pitchFamily="34" charset="0"/>
              </a:rPr>
              <a:t> occurring naturally in the </a:t>
            </a:r>
            <a:r>
              <a:rPr lang="en-SG" dirty="0">
                <a:latin typeface="Arial" panose="020B0604020202020204" pitchFamily="34" charset="0"/>
                <a:ea typeface="DengXian" panose="02010600030101010101" pitchFamily="2" charset="-122"/>
                <a:cs typeface="Arial" panose="020B0604020202020204" pitchFamily="34" charset="0"/>
              </a:rPr>
              <a:t>brain,</a:t>
            </a:r>
            <a:r>
              <a:rPr lang="en-SG" sz="1800" dirty="0">
                <a:effectLst/>
                <a:latin typeface="Arial" panose="020B0604020202020204" pitchFamily="34" charset="0"/>
                <a:ea typeface="DengXian" panose="02010600030101010101" pitchFamily="2" charset="-122"/>
                <a:cs typeface="Arial" panose="020B0604020202020204" pitchFamily="34" charset="0"/>
              </a:rPr>
              <a:t> using very sensitive </a:t>
            </a:r>
            <a:r>
              <a:rPr lang="en-SG" dirty="0">
                <a:latin typeface="Arial" panose="020B0604020202020204" pitchFamily="34" charset="0"/>
                <a:ea typeface="DengXian" panose="02010600030101010101" pitchFamily="2" charset="-122"/>
                <a:cs typeface="Arial" panose="020B0604020202020204" pitchFamily="34" charset="0"/>
              </a:rPr>
              <a:t>magnetometers</a:t>
            </a:r>
            <a:r>
              <a:rPr lang="en-SG" sz="1800" dirty="0">
                <a:effectLst/>
                <a:latin typeface="Arial" panose="020B0604020202020204" pitchFamily="34" charset="0"/>
                <a:ea typeface="DengXian" panose="02010600030101010101" pitchFamily="2" charset="-122"/>
                <a:cs typeface="Arial" panose="020B0604020202020204" pitchFamily="34" charset="0"/>
              </a:rPr>
              <a:t>.</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Superconducting quantum interference devices are currently the most common magnetometer.</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5DD46AA5-243C-4557-9C22-E50C2F6803A1}"/>
              </a:ext>
            </a:extLst>
          </p:cNvPr>
          <p:cNvPicPr/>
          <p:nvPr/>
        </p:nvPicPr>
        <p:blipFill>
          <a:blip r:embed="rId2"/>
          <a:stretch>
            <a:fillRect/>
          </a:stretch>
        </p:blipFill>
        <p:spPr>
          <a:xfrm>
            <a:off x="6899744" y="1199322"/>
            <a:ext cx="4058988" cy="4721860"/>
          </a:xfrm>
          <a:prstGeom prst="rect">
            <a:avLst/>
          </a:prstGeom>
        </p:spPr>
      </p:pic>
    </p:spTree>
    <p:extLst>
      <p:ext uri="{BB962C8B-B14F-4D97-AF65-F5344CB8AC3E}">
        <p14:creationId xmlns:p14="http://schemas.microsoft.com/office/powerpoint/2010/main" val="1677334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989F69-21B1-4227-9F07-A739A11A20B0}"/>
              </a:ext>
            </a:extLst>
          </p:cNvPr>
          <p:cNvSpPr txBox="1"/>
          <p:nvPr/>
        </p:nvSpPr>
        <p:spPr>
          <a:xfrm>
            <a:off x="6096000" y="756035"/>
            <a:ext cx="5094849" cy="501784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Applications of MEG include basic research into perceptual and cognitive brain processes, localizing regions affected by pathology before surgical removal, determining the function of various parts of the brain, and </a:t>
            </a:r>
            <a:r>
              <a:rPr lang="en-SG" dirty="0">
                <a:latin typeface="Arial" panose="020B0604020202020204" pitchFamily="34" charset="0"/>
                <a:ea typeface="DengXian" panose="02010600030101010101" pitchFamily="2" charset="-122"/>
                <a:cs typeface="Arial" panose="020B0604020202020204" pitchFamily="34" charset="0"/>
              </a:rPr>
              <a:t>neurofeedback</a:t>
            </a:r>
            <a:r>
              <a:rPr lang="en-SG" sz="1800" dirty="0">
                <a:effectLst/>
                <a:latin typeface="Arial" panose="020B0604020202020204" pitchFamily="34" charset="0"/>
                <a:ea typeface="DengXian" panose="02010600030101010101" pitchFamily="2" charset="-122"/>
                <a:cs typeface="Arial" panose="020B0604020202020204" pitchFamily="34" charset="0"/>
              </a:rPr>
              <a:t>.</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MEG can resolve events with a precision of 10 milliseconds or faster, while </a:t>
            </a:r>
            <a:r>
              <a:rPr lang="en-SG" dirty="0">
                <a:latin typeface="Arial" panose="020B0604020202020204" pitchFamily="34" charset="0"/>
                <a:ea typeface="DengXian" panose="02010600030101010101" pitchFamily="2" charset="-122"/>
                <a:cs typeface="Arial" panose="020B0604020202020204" pitchFamily="34" charset="0"/>
              </a:rPr>
              <a:t>functional MRI</a:t>
            </a:r>
            <a:r>
              <a:rPr lang="en-SG" sz="1800" dirty="0">
                <a:effectLst/>
                <a:latin typeface="Arial" panose="020B0604020202020204" pitchFamily="34" charset="0"/>
                <a:ea typeface="DengXian" panose="02010600030101010101" pitchFamily="2" charset="-122"/>
                <a:cs typeface="Arial" panose="020B0604020202020204" pitchFamily="34" charset="0"/>
              </a:rPr>
              <a:t> (fMRI), which depends on changes in blood flow, can at best resolve events with a precision of several hundred milliseconds. MEG also accurately pinpoints sources in primary auditory, somatosensory, and motor areas.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It is also being used to better localize responses in the brain.</a:t>
            </a:r>
            <a:endParaRPr lang="en-IN" sz="18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22D44259-0922-4DA6-91CC-93A6C694D1E1}"/>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7" name="Oval 8">
            <a:extLst>
              <a:ext uri="{FF2B5EF4-FFF2-40B4-BE49-F238E27FC236}">
                <a16:creationId xmlns:a16="http://schemas.microsoft.com/office/drawing/2014/main" id="{3ABE9CAF-BD1B-41AD-844E-AC1899F28878}"/>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8" name="Picture 7" descr="Teleradiology 3.0: Transitioning to Distributed Radiology | Imaging  Technology News">
            <a:extLst>
              <a:ext uri="{FF2B5EF4-FFF2-40B4-BE49-F238E27FC236}">
                <a16:creationId xmlns:a16="http://schemas.microsoft.com/office/drawing/2014/main" id="{20A3F3F2-9A4C-435F-ACA2-D45918E534E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151" y="1322363"/>
            <a:ext cx="4671940" cy="3488885"/>
          </a:xfrm>
          <a:prstGeom prst="rect">
            <a:avLst/>
          </a:prstGeom>
          <a:noFill/>
          <a:ln>
            <a:noFill/>
          </a:ln>
        </p:spPr>
      </p:pic>
    </p:spTree>
    <p:extLst>
      <p:ext uri="{BB962C8B-B14F-4D97-AF65-F5344CB8AC3E}">
        <p14:creationId xmlns:p14="http://schemas.microsoft.com/office/powerpoint/2010/main" val="401893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103116" y="682709"/>
            <a:ext cx="11985763" cy="1043864"/>
          </a:xfrm>
        </p:spPr>
        <p:txBody>
          <a:bodyPr/>
          <a:lstStyle/>
          <a:p>
            <a:r>
              <a:rPr lang="en-SG" sz="4000" dirty="0">
                <a:solidFill>
                  <a:srgbClr val="000000"/>
                </a:solidFill>
                <a:effectLst/>
                <a:latin typeface="Arial" panose="020B0604020202020204" pitchFamily="34" charset="0"/>
                <a:ea typeface="DengXian" panose="02010600030101010101" pitchFamily="2" charset="-122"/>
              </a:rPr>
              <a:t>FEW OF TODAY'S NEW FINDINGS SHOW THAT:</a:t>
            </a:r>
            <a:endParaRPr lang="en-IN" sz="4000" dirty="0">
              <a:effectLst/>
              <a:latin typeface="Arial" panose="020B0604020202020204" pitchFamily="34" charset="0"/>
              <a:ea typeface="DengXian" panose="02010600030101010101" pitchFamily="2" charset="-122"/>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0" y="110319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686970" y="1426360"/>
            <a:ext cx="10956386" cy="4142288"/>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Transcranial magnetic stimulation improves how well older adults recall object locations, providing a possible path for limiting age-related memory loss (John A. Walker)</a:t>
            </a:r>
            <a:endParaRPr lang="en-IN"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Transcranial focused ultrasound affects deep brain regions and influences primate behaviour, suggesting its potential use in treating neurological disorders (Jan </a:t>
            </a:r>
            <a:r>
              <a:rPr lang="en-SG" sz="1800"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Kubanek</a:t>
            </a: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t>
            </a:r>
            <a:endParaRPr lang="en-IN"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 portable headset can target transcranial focused ultrasound to excite deep brain regions in sheep, a first step toward stimulating specific brain regions in awake, moving animals (Seung-</a:t>
            </a:r>
            <a:r>
              <a:rPr lang="en-SG" sz="1800"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Schik</a:t>
            </a: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Yoo</a:t>
            </a: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t>
            </a:r>
            <a:endParaRPr lang="en-IN"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 brain stimulation system that simultaneously monitors and activates neurons in mice allows more targeted control of brain activity based on real-time neural changes (Noah Young)</a:t>
            </a:r>
            <a:endParaRPr lang="en-IN"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SG"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An adaptable deep brain stimulation device can auto-adjust its level of stimulation based on the severity of involuntary movement in Parkinson's disease, allowing for better management of symptoms and side effects (Nicole C. Swann)</a:t>
            </a:r>
            <a:endParaRPr lang="en-IN"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3633382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309401" y="355461"/>
            <a:ext cx="11573197" cy="724247"/>
          </a:xfrm>
        </p:spPr>
        <p:txBody>
          <a:bodyPr/>
          <a:lstStyle/>
          <a:p>
            <a:r>
              <a:rPr lang="en-US" dirty="0"/>
              <a:t>     EYES</a:t>
            </a:r>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4" name="Donut 22">
            <a:extLst>
              <a:ext uri="{FF2B5EF4-FFF2-40B4-BE49-F238E27FC236}">
                <a16:creationId xmlns:a16="http://schemas.microsoft.com/office/drawing/2014/main" id="{406ACE42-DD1A-40FA-BB46-935644EF6311}"/>
              </a:ext>
            </a:extLst>
          </p:cNvPr>
          <p:cNvSpPr>
            <a:spLocks noChangeAspect="1"/>
          </p:cNvSpPr>
          <p:nvPr/>
        </p:nvSpPr>
        <p:spPr>
          <a:xfrm>
            <a:off x="4067520" y="355460"/>
            <a:ext cx="1413991" cy="724247"/>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rgbClr val="AFD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Eye surgery always progresses the same way as science advances. </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New emerging technologies such as: bio-printing in 3D, mathematical modeling, and developments in prototyping lab-on-a-chip, visual implants, and new biopolymers have started to be used in eye enucleation.</a:t>
            </a:r>
          </a:p>
          <a:p>
            <a:pPr marL="285750" indent="-285750">
              <a:buFont typeface="Arial" panose="020B0604020202020204" pitchFamily="34" charset="0"/>
              <a:buChar char="•"/>
            </a:pPr>
            <a:r>
              <a:rPr lang="en-US" dirty="0">
                <a:solidFill>
                  <a:srgbClr val="000000"/>
                </a:solidFill>
                <a:latin typeface="Arial" panose="020B0604020202020204" pitchFamily="34" charset="0"/>
                <a:ea typeface="MS Mincho" panose="02020609040205080304" pitchFamily="49" charset="-128"/>
                <a:cs typeface="Arial" panose="020B0604020202020204" pitchFamily="34" charset="0"/>
              </a:rPr>
              <a:t>T</a:t>
            </a: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he detection of eye biomarkers at the cellular level, bio-sensors, and new diagnostic tests that are considered to improve the quality of life of patients after surgery.</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The term “emerging technologies” refers to the implementation of new innovative products designed to improve the quality of life. </a:t>
            </a:r>
          </a:p>
          <a:p>
            <a:pPr marL="285750" indent="-285750">
              <a:buFont typeface="Arial" panose="020B0604020202020204" pitchFamily="34" charset="0"/>
              <a:buChar char="•"/>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Some acronyms used are:</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buFont typeface="Courier New" panose="02070309020205020404" pitchFamily="49" charset="0"/>
              <a:buChar char="o"/>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NBIC: Nanotechnology, Biotechnology, Information technology, and Cognitive science.</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buFont typeface="Courier New" panose="02070309020205020404" pitchFamily="49" charset="0"/>
              <a:buChar char="o"/>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GNR: Genetics, Nanotechnology, and Robotics.</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buFont typeface="Courier New" panose="02070309020205020404" pitchFamily="49" charset="0"/>
              <a:buChar char="o"/>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GRIN: Genetic, Robotic, Information, and Nanotechnology.</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buFont typeface="Courier New" panose="02070309020205020404" pitchFamily="49" charset="0"/>
              <a:buChar char="o"/>
            </a:pPr>
            <a:r>
              <a:rPr lang="en-US" sz="18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BANG: Bits, Atoms, Neurons, and Genes.</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buFont typeface="Arial" panose="020B0604020202020204" pitchFamily="34" charset="0"/>
              <a:buChar char="•"/>
            </a:pP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grpSp>
        <p:nvGrpSpPr>
          <p:cNvPr id="7" name="Group 6">
            <a:extLst>
              <a:ext uri="{FF2B5EF4-FFF2-40B4-BE49-F238E27FC236}">
                <a16:creationId xmlns:a16="http://schemas.microsoft.com/office/drawing/2014/main" id="{FF4D2C65-4F62-4A50-9568-13521212E94D}"/>
              </a:ext>
            </a:extLst>
          </p:cNvPr>
          <p:cNvGrpSpPr/>
          <p:nvPr/>
        </p:nvGrpSpPr>
        <p:grpSpPr>
          <a:xfrm>
            <a:off x="10573165" y="6244526"/>
            <a:ext cx="1309433" cy="516026"/>
            <a:chOff x="8060641" y="1503156"/>
            <a:chExt cx="3004811" cy="1184147"/>
          </a:xfrm>
          <a:solidFill>
            <a:schemeClr val="accent4"/>
          </a:solidFill>
        </p:grpSpPr>
        <p:sp>
          <p:nvSpPr>
            <p:cNvPr id="8" name="Freeform 7">
              <a:extLst>
                <a:ext uri="{FF2B5EF4-FFF2-40B4-BE49-F238E27FC236}">
                  <a16:creationId xmlns:a16="http://schemas.microsoft.com/office/drawing/2014/main" id="{EF9CB34D-3217-43A6-90D8-72F9CF966711}"/>
                </a:ext>
              </a:extLst>
            </p:cNvPr>
            <p:cNvSpPr/>
            <p:nvPr/>
          </p:nvSpPr>
          <p:spPr>
            <a:xfrm>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Freeform 10">
              <a:extLst>
                <a:ext uri="{FF2B5EF4-FFF2-40B4-BE49-F238E27FC236}">
                  <a16:creationId xmlns:a16="http://schemas.microsoft.com/office/drawing/2014/main" id="{6C7C15A3-0D93-4D78-B263-CC16FFEFB36A}"/>
                </a:ext>
              </a:extLst>
            </p:cNvPr>
            <p:cNvSpPr/>
            <p:nvPr/>
          </p:nvSpPr>
          <p:spPr>
            <a:xfrm flipH="1">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Freeform 3">
              <a:extLst>
                <a:ext uri="{FF2B5EF4-FFF2-40B4-BE49-F238E27FC236}">
                  <a16:creationId xmlns:a16="http://schemas.microsoft.com/office/drawing/2014/main" id="{1FA30158-CC9A-4E90-951B-A3A8AEA4B316}"/>
                </a:ext>
              </a:extLst>
            </p:cNvPr>
            <p:cNvSpPr/>
            <p:nvPr/>
          </p:nvSpPr>
          <p:spPr>
            <a:xfrm>
              <a:off x="8277122"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Freeform 11">
              <a:extLst>
                <a:ext uri="{FF2B5EF4-FFF2-40B4-BE49-F238E27FC236}">
                  <a16:creationId xmlns:a16="http://schemas.microsoft.com/office/drawing/2014/main" id="{20034C49-8DBA-43A2-BD6B-0DFB8E7A98BB}"/>
                </a:ext>
              </a:extLst>
            </p:cNvPr>
            <p:cNvSpPr/>
            <p:nvPr/>
          </p:nvSpPr>
          <p:spPr>
            <a:xfrm>
              <a:off x="9719064"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67">
              <a:extLst>
                <a:ext uri="{FF2B5EF4-FFF2-40B4-BE49-F238E27FC236}">
                  <a16:creationId xmlns:a16="http://schemas.microsoft.com/office/drawing/2014/main" id="{2A4A4C90-B158-48C1-9BF2-E19B8B48119C}"/>
                </a:ext>
              </a:extLst>
            </p:cNvPr>
            <p:cNvGrpSpPr/>
            <p:nvPr/>
          </p:nvGrpSpPr>
          <p:grpSpPr>
            <a:xfrm>
              <a:off x="8060641" y="1503156"/>
              <a:ext cx="3004811" cy="1032308"/>
              <a:chOff x="3493700" y="2896331"/>
              <a:chExt cx="5204600" cy="1788050"/>
            </a:xfrm>
            <a:grpFill/>
          </p:grpSpPr>
          <p:sp>
            <p:nvSpPr>
              <p:cNvPr id="13" name="Freeform 4">
                <a:extLst>
                  <a:ext uri="{FF2B5EF4-FFF2-40B4-BE49-F238E27FC236}">
                    <a16:creationId xmlns:a16="http://schemas.microsoft.com/office/drawing/2014/main" id="{DE02CCBD-412E-4AAD-A1CB-18AD126ABD5D}"/>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Freeform 9">
                <a:extLst>
                  <a:ext uri="{FF2B5EF4-FFF2-40B4-BE49-F238E27FC236}">
                    <a16:creationId xmlns:a16="http://schemas.microsoft.com/office/drawing/2014/main" id="{3C68FFEB-6892-4230-9418-F3810D9651FA}"/>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218154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F4D2C65-4F62-4A50-9568-13521212E94D}"/>
              </a:ext>
            </a:extLst>
          </p:cNvPr>
          <p:cNvGrpSpPr/>
          <p:nvPr/>
        </p:nvGrpSpPr>
        <p:grpSpPr>
          <a:xfrm>
            <a:off x="10643503" y="6207268"/>
            <a:ext cx="1309433" cy="516026"/>
            <a:chOff x="8060641" y="1503156"/>
            <a:chExt cx="3004811" cy="1184147"/>
          </a:xfrm>
          <a:solidFill>
            <a:schemeClr val="accent4"/>
          </a:solidFill>
        </p:grpSpPr>
        <p:sp>
          <p:nvSpPr>
            <p:cNvPr id="8" name="Freeform 7">
              <a:extLst>
                <a:ext uri="{FF2B5EF4-FFF2-40B4-BE49-F238E27FC236}">
                  <a16:creationId xmlns:a16="http://schemas.microsoft.com/office/drawing/2014/main" id="{EF9CB34D-3217-43A6-90D8-72F9CF966711}"/>
                </a:ext>
              </a:extLst>
            </p:cNvPr>
            <p:cNvSpPr/>
            <p:nvPr/>
          </p:nvSpPr>
          <p:spPr>
            <a:xfrm>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Freeform 10">
              <a:extLst>
                <a:ext uri="{FF2B5EF4-FFF2-40B4-BE49-F238E27FC236}">
                  <a16:creationId xmlns:a16="http://schemas.microsoft.com/office/drawing/2014/main" id="{6C7C15A3-0D93-4D78-B263-CC16FFEFB36A}"/>
                </a:ext>
              </a:extLst>
            </p:cNvPr>
            <p:cNvSpPr/>
            <p:nvPr/>
          </p:nvSpPr>
          <p:spPr>
            <a:xfrm flipH="1">
              <a:off x="8131879" y="1640533"/>
              <a:ext cx="2907039" cy="1046770"/>
            </a:xfrm>
            <a:custGeom>
              <a:avLst/>
              <a:gdLst>
                <a:gd name="connsiteX0" fmla="*/ 5481115 w 5481115"/>
                <a:gd name="connsiteY0" fmla="*/ 0 h 1897513"/>
                <a:gd name="connsiteX1" fmla="*/ 1009540 w 5481115"/>
                <a:gd name="connsiteY1" fmla="*/ 623695 h 1897513"/>
                <a:gd name="connsiteX2" fmla="*/ 0 w 5481115"/>
                <a:gd name="connsiteY2" fmla="*/ 1812944 h 1897513"/>
                <a:gd name="connsiteX3" fmla="*/ 581411 w 5481115"/>
                <a:gd name="connsiteY3" fmla="*/ 1897513 h 1897513"/>
                <a:gd name="connsiteX4" fmla="*/ 1205106 w 5481115"/>
                <a:gd name="connsiteY4" fmla="*/ 813975 h 1897513"/>
                <a:gd name="connsiteX5" fmla="*/ 5433545 w 5481115"/>
                <a:gd name="connsiteY5" fmla="*/ 253707 h 1897513"/>
                <a:gd name="connsiteX6" fmla="*/ 5481115 w 5481115"/>
                <a:gd name="connsiteY6" fmla="*/ 0 h 1897513"/>
                <a:gd name="connsiteX0" fmla="*/ 5481115 w 5481115"/>
                <a:gd name="connsiteY0" fmla="*/ 1951 h 1899464"/>
                <a:gd name="connsiteX1" fmla="*/ 1009540 w 5481115"/>
                <a:gd name="connsiteY1" fmla="*/ 625646 h 1899464"/>
                <a:gd name="connsiteX2" fmla="*/ 0 w 5481115"/>
                <a:gd name="connsiteY2" fmla="*/ 1814895 h 1899464"/>
                <a:gd name="connsiteX3" fmla="*/ 581411 w 5481115"/>
                <a:gd name="connsiteY3" fmla="*/ 1899464 h 1899464"/>
                <a:gd name="connsiteX4" fmla="*/ 1205106 w 5481115"/>
                <a:gd name="connsiteY4" fmla="*/ 815926 h 1899464"/>
                <a:gd name="connsiteX5" fmla="*/ 5433545 w 5481115"/>
                <a:gd name="connsiteY5" fmla="*/ 255658 h 1899464"/>
                <a:gd name="connsiteX6" fmla="*/ 5481115 w 5481115"/>
                <a:gd name="connsiteY6" fmla="*/ 1951 h 1899464"/>
                <a:gd name="connsiteX0" fmla="*/ 5481115 w 5481115"/>
                <a:gd name="connsiteY0" fmla="*/ 1726 h 1899239"/>
                <a:gd name="connsiteX1" fmla="*/ 1009540 w 5481115"/>
                <a:gd name="connsiteY1" fmla="*/ 625421 h 1899239"/>
                <a:gd name="connsiteX2" fmla="*/ 0 w 5481115"/>
                <a:gd name="connsiteY2" fmla="*/ 1814670 h 1899239"/>
                <a:gd name="connsiteX3" fmla="*/ 581411 w 5481115"/>
                <a:gd name="connsiteY3" fmla="*/ 1899239 h 1899239"/>
                <a:gd name="connsiteX4" fmla="*/ 1205106 w 5481115"/>
                <a:gd name="connsiteY4" fmla="*/ 815701 h 1899239"/>
                <a:gd name="connsiteX5" fmla="*/ 5433545 w 5481115"/>
                <a:gd name="connsiteY5" fmla="*/ 255433 h 1899239"/>
                <a:gd name="connsiteX6" fmla="*/ 5481115 w 5481115"/>
                <a:gd name="connsiteY6" fmla="*/ 1726 h 1899239"/>
                <a:gd name="connsiteX0" fmla="*/ 5496972 w 5496972"/>
                <a:gd name="connsiteY0" fmla="*/ 1726 h 1899239"/>
                <a:gd name="connsiteX1" fmla="*/ 1025397 w 5496972"/>
                <a:gd name="connsiteY1" fmla="*/ 625421 h 1899239"/>
                <a:gd name="connsiteX2" fmla="*/ 0 w 5496972"/>
                <a:gd name="connsiteY2" fmla="*/ 1798814 h 1899239"/>
                <a:gd name="connsiteX3" fmla="*/ 597268 w 5496972"/>
                <a:gd name="connsiteY3" fmla="*/ 1899239 h 1899239"/>
                <a:gd name="connsiteX4" fmla="*/ 1220963 w 5496972"/>
                <a:gd name="connsiteY4" fmla="*/ 815701 h 1899239"/>
                <a:gd name="connsiteX5" fmla="*/ 5449402 w 5496972"/>
                <a:gd name="connsiteY5" fmla="*/ 255433 h 1899239"/>
                <a:gd name="connsiteX6" fmla="*/ 5496972 w 5496972"/>
                <a:gd name="connsiteY6" fmla="*/ 1726 h 1899239"/>
                <a:gd name="connsiteX0" fmla="*/ 5499844 w 5499844"/>
                <a:gd name="connsiteY0" fmla="*/ 1726 h 1899239"/>
                <a:gd name="connsiteX1" fmla="*/ 1028269 w 5499844"/>
                <a:gd name="connsiteY1" fmla="*/ 625421 h 1899239"/>
                <a:gd name="connsiteX2" fmla="*/ 2872 w 5499844"/>
                <a:gd name="connsiteY2" fmla="*/ 1798814 h 1899239"/>
                <a:gd name="connsiteX3" fmla="*/ 600140 w 5499844"/>
                <a:gd name="connsiteY3" fmla="*/ 1899239 h 1899239"/>
                <a:gd name="connsiteX4" fmla="*/ 1223835 w 5499844"/>
                <a:gd name="connsiteY4" fmla="*/ 815701 h 1899239"/>
                <a:gd name="connsiteX5" fmla="*/ 5452274 w 5499844"/>
                <a:gd name="connsiteY5" fmla="*/ 255433 h 1899239"/>
                <a:gd name="connsiteX6" fmla="*/ 5499844 w 5499844"/>
                <a:gd name="connsiteY6" fmla="*/ 1726 h 1899239"/>
                <a:gd name="connsiteX0" fmla="*/ 5499844 w 5499844"/>
                <a:gd name="connsiteY0" fmla="*/ 1726 h 1932850"/>
                <a:gd name="connsiteX1" fmla="*/ 1028269 w 5499844"/>
                <a:gd name="connsiteY1" fmla="*/ 625421 h 1932850"/>
                <a:gd name="connsiteX2" fmla="*/ 2872 w 5499844"/>
                <a:gd name="connsiteY2" fmla="*/ 1798814 h 1932850"/>
                <a:gd name="connsiteX3" fmla="*/ 600140 w 5499844"/>
                <a:gd name="connsiteY3" fmla="*/ 1899239 h 1932850"/>
                <a:gd name="connsiteX4" fmla="*/ 1223835 w 5499844"/>
                <a:gd name="connsiteY4" fmla="*/ 815701 h 1932850"/>
                <a:gd name="connsiteX5" fmla="*/ 5452274 w 5499844"/>
                <a:gd name="connsiteY5" fmla="*/ 255433 h 1932850"/>
                <a:gd name="connsiteX6" fmla="*/ 5499844 w 5499844"/>
                <a:gd name="connsiteY6" fmla="*/ 1726 h 1932850"/>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23835 w 5499844"/>
                <a:gd name="connsiteY4" fmla="*/ 815701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62006"/>
                <a:gd name="connsiteX1" fmla="*/ 1028269 w 5499844"/>
                <a:gd name="connsiteY1" fmla="*/ 625421 h 1962006"/>
                <a:gd name="connsiteX2" fmla="*/ 2872 w 5499844"/>
                <a:gd name="connsiteY2" fmla="*/ 1798814 h 1962006"/>
                <a:gd name="connsiteX3" fmla="*/ 600140 w 5499844"/>
                <a:gd name="connsiteY3" fmla="*/ 1899239 h 1962006"/>
                <a:gd name="connsiteX4" fmla="*/ 1244977 w 5499844"/>
                <a:gd name="connsiteY4" fmla="*/ 836843 h 1962006"/>
                <a:gd name="connsiteX5" fmla="*/ 5452274 w 5499844"/>
                <a:gd name="connsiteY5" fmla="*/ 255433 h 1962006"/>
                <a:gd name="connsiteX6" fmla="*/ 5499844 w 5499844"/>
                <a:gd name="connsiteY6" fmla="*/ 1726 h 1962006"/>
                <a:gd name="connsiteX0" fmla="*/ 5499844 w 5499844"/>
                <a:gd name="connsiteY0" fmla="*/ 1726 h 1980390"/>
                <a:gd name="connsiteX1" fmla="*/ 1028269 w 5499844"/>
                <a:gd name="connsiteY1" fmla="*/ 625421 h 1980390"/>
                <a:gd name="connsiteX2" fmla="*/ 2872 w 5499844"/>
                <a:gd name="connsiteY2" fmla="*/ 1798814 h 1980390"/>
                <a:gd name="connsiteX3" fmla="*/ 600140 w 5499844"/>
                <a:gd name="connsiteY3" fmla="*/ 1899239 h 1980390"/>
                <a:gd name="connsiteX4" fmla="*/ 1244977 w 5499844"/>
                <a:gd name="connsiteY4" fmla="*/ 836843 h 1980390"/>
                <a:gd name="connsiteX5" fmla="*/ 5452274 w 5499844"/>
                <a:gd name="connsiteY5" fmla="*/ 255433 h 1980390"/>
                <a:gd name="connsiteX6" fmla="*/ 5499844 w 5499844"/>
                <a:gd name="connsiteY6" fmla="*/ 1726 h 19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9844" h="1980390">
                  <a:moveTo>
                    <a:pt x="5499844" y="1726"/>
                  </a:moveTo>
                  <a:cubicBezTo>
                    <a:pt x="3824325" y="-33511"/>
                    <a:pt x="1155122" y="480949"/>
                    <a:pt x="1028269" y="625421"/>
                  </a:cubicBezTo>
                  <a:cubicBezTo>
                    <a:pt x="686470" y="1016552"/>
                    <a:pt x="-51745" y="1677245"/>
                    <a:pt x="2872" y="1798814"/>
                  </a:cubicBezTo>
                  <a:cubicBezTo>
                    <a:pt x="154391" y="2096567"/>
                    <a:pt x="549046" y="1950333"/>
                    <a:pt x="600140" y="1899239"/>
                  </a:cubicBezTo>
                  <a:cubicBezTo>
                    <a:pt x="815086" y="1545107"/>
                    <a:pt x="1146313" y="879127"/>
                    <a:pt x="1244977" y="836843"/>
                  </a:cubicBezTo>
                  <a:cubicBezTo>
                    <a:pt x="2287991" y="399905"/>
                    <a:pt x="4007558" y="126817"/>
                    <a:pt x="5452274" y="255433"/>
                  </a:cubicBezTo>
                  <a:lnTo>
                    <a:pt x="5499844" y="17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Freeform 3">
              <a:extLst>
                <a:ext uri="{FF2B5EF4-FFF2-40B4-BE49-F238E27FC236}">
                  <a16:creationId xmlns:a16="http://schemas.microsoft.com/office/drawing/2014/main" id="{1FA30158-CC9A-4E90-951B-A3A8AEA4B316}"/>
                </a:ext>
              </a:extLst>
            </p:cNvPr>
            <p:cNvSpPr/>
            <p:nvPr/>
          </p:nvSpPr>
          <p:spPr>
            <a:xfrm>
              <a:off x="8277122"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Freeform 11">
              <a:extLst>
                <a:ext uri="{FF2B5EF4-FFF2-40B4-BE49-F238E27FC236}">
                  <a16:creationId xmlns:a16="http://schemas.microsoft.com/office/drawing/2014/main" id="{20034C49-8DBA-43A2-BD6B-0DFB8E7A98BB}"/>
                </a:ext>
              </a:extLst>
            </p:cNvPr>
            <p:cNvSpPr/>
            <p:nvPr/>
          </p:nvSpPr>
          <p:spPr>
            <a:xfrm>
              <a:off x="9719064" y="1601670"/>
              <a:ext cx="1111280" cy="842659"/>
            </a:xfrm>
            <a:custGeom>
              <a:avLst/>
              <a:gdLst>
                <a:gd name="connsiteX0" fmla="*/ 0 w 1818229"/>
                <a:gd name="connsiteY0" fmla="*/ 21143 h 924972"/>
                <a:gd name="connsiteX1" fmla="*/ 0 w 1818229"/>
                <a:gd name="connsiteY1" fmla="*/ 21143 h 924972"/>
                <a:gd name="connsiteX2" fmla="*/ 89855 w 1818229"/>
                <a:gd name="connsiteY2" fmla="*/ 21143 h 924972"/>
                <a:gd name="connsiteX3" fmla="*/ 1818229 w 1818229"/>
                <a:gd name="connsiteY3" fmla="*/ 0 h 924972"/>
                <a:gd name="connsiteX4" fmla="*/ 1580380 w 1818229"/>
                <a:gd name="connsiteY4" fmla="*/ 924972 h 924972"/>
                <a:gd name="connsiteX5" fmla="*/ 147996 w 1818229"/>
                <a:gd name="connsiteY5" fmla="*/ 872116 h 924972"/>
                <a:gd name="connsiteX6" fmla="*/ 0 w 1818229"/>
                <a:gd name="connsiteY6" fmla="*/ 21143 h 924972"/>
                <a:gd name="connsiteX0" fmla="*/ 0 w 1818229"/>
                <a:gd name="connsiteY0" fmla="*/ 21143 h 924972"/>
                <a:gd name="connsiteX1" fmla="*/ 0 w 1818229"/>
                <a:gd name="connsiteY1" fmla="*/ 21143 h 924972"/>
                <a:gd name="connsiteX2" fmla="*/ 1818229 w 1818229"/>
                <a:gd name="connsiteY2" fmla="*/ 0 h 924972"/>
                <a:gd name="connsiteX3" fmla="*/ 1580380 w 1818229"/>
                <a:gd name="connsiteY3" fmla="*/ 924972 h 924972"/>
                <a:gd name="connsiteX4" fmla="*/ 147996 w 1818229"/>
                <a:gd name="connsiteY4" fmla="*/ 872116 h 924972"/>
                <a:gd name="connsiteX5" fmla="*/ 0 w 1818229"/>
                <a:gd name="connsiteY5" fmla="*/ 21143 h 924972"/>
                <a:gd name="connsiteX0" fmla="*/ 162452 w 1943682"/>
                <a:gd name="connsiteY0" fmla="*/ 68713 h 924972"/>
                <a:gd name="connsiteX1" fmla="*/ 125453 w 1943682"/>
                <a:gd name="connsiteY1" fmla="*/ 21143 h 924972"/>
                <a:gd name="connsiteX2" fmla="*/ 1943682 w 1943682"/>
                <a:gd name="connsiteY2" fmla="*/ 0 h 924972"/>
                <a:gd name="connsiteX3" fmla="*/ 1705833 w 1943682"/>
                <a:gd name="connsiteY3" fmla="*/ 924972 h 924972"/>
                <a:gd name="connsiteX4" fmla="*/ 273449 w 1943682"/>
                <a:gd name="connsiteY4" fmla="*/ 872116 h 924972"/>
                <a:gd name="connsiteX5" fmla="*/ 162452 w 1943682"/>
                <a:gd name="connsiteY5" fmla="*/ 68713 h 924972"/>
                <a:gd name="connsiteX0" fmla="*/ 0 w 1781230"/>
                <a:gd name="connsiteY0" fmla="*/ 148099 h 1004358"/>
                <a:gd name="connsiteX1" fmla="*/ 1781230 w 1781230"/>
                <a:gd name="connsiteY1" fmla="*/ 79386 h 1004358"/>
                <a:gd name="connsiteX2" fmla="*/ 1543381 w 1781230"/>
                <a:gd name="connsiteY2" fmla="*/ 1004358 h 1004358"/>
                <a:gd name="connsiteX3" fmla="*/ 110997 w 1781230"/>
                <a:gd name="connsiteY3" fmla="*/ 951502 h 1004358"/>
                <a:gd name="connsiteX4" fmla="*/ 0 w 1781230"/>
                <a:gd name="connsiteY4" fmla="*/ 148099 h 1004358"/>
                <a:gd name="connsiteX0" fmla="*/ 0 w 1844656"/>
                <a:gd name="connsiteY0" fmla="*/ 174041 h 993302"/>
                <a:gd name="connsiteX1" fmla="*/ 1844656 w 1844656"/>
                <a:gd name="connsiteY1" fmla="*/ 68330 h 993302"/>
                <a:gd name="connsiteX2" fmla="*/ 1606807 w 1844656"/>
                <a:gd name="connsiteY2" fmla="*/ 993302 h 993302"/>
                <a:gd name="connsiteX3" fmla="*/ 174423 w 1844656"/>
                <a:gd name="connsiteY3" fmla="*/ 940446 h 993302"/>
                <a:gd name="connsiteX4" fmla="*/ 0 w 1844656"/>
                <a:gd name="connsiteY4" fmla="*/ 174041 h 993302"/>
                <a:gd name="connsiteX0" fmla="*/ 0 w 1844656"/>
                <a:gd name="connsiteY0" fmla="*/ 224630 h 1043891"/>
                <a:gd name="connsiteX1" fmla="*/ 1844656 w 1844656"/>
                <a:gd name="connsiteY1" fmla="*/ 118919 h 1043891"/>
                <a:gd name="connsiteX2" fmla="*/ 1606807 w 1844656"/>
                <a:gd name="connsiteY2" fmla="*/ 1043891 h 1043891"/>
                <a:gd name="connsiteX3" fmla="*/ 174423 w 1844656"/>
                <a:gd name="connsiteY3" fmla="*/ 991035 h 1043891"/>
                <a:gd name="connsiteX4" fmla="*/ 0 w 1844656"/>
                <a:gd name="connsiteY4" fmla="*/ 224630 h 1043891"/>
                <a:gd name="connsiteX0" fmla="*/ 0 w 2188217"/>
                <a:gd name="connsiteY0" fmla="*/ 167717 h 986978"/>
                <a:gd name="connsiteX1" fmla="*/ 2188217 w 2188217"/>
                <a:gd name="connsiteY1" fmla="*/ 194145 h 986978"/>
                <a:gd name="connsiteX2" fmla="*/ 1606807 w 2188217"/>
                <a:gd name="connsiteY2" fmla="*/ 986978 h 986978"/>
                <a:gd name="connsiteX3" fmla="*/ 174423 w 2188217"/>
                <a:gd name="connsiteY3" fmla="*/ 934122 h 986978"/>
                <a:gd name="connsiteX4" fmla="*/ 0 w 2188217"/>
                <a:gd name="connsiteY4" fmla="*/ 167717 h 986978"/>
                <a:gd name="connsiteX0" fmla="*/ 0 w 2188217"/>
                <a:gd name="connsiteY0" fmla="*/ 167717 h 1462677"/>
                <a:gd name="connsiteX1" fmla="*/ 2188217 w 2188217"/>
                <a:gd name="connsiteY1" fmla="*/ 194145 h 1462677"/>
                <a:gd name="connsiteX2" fmla="*/ 1849942 w 2188217"/>
                <a:gd name="connsiteY2" fmla="*/ 1462677 h 1462677"/>
                <a:gd name="connsiteX3" fmla="*/ 174423 w 2188217"/>
                <a:gd name="connsiteY3" fmla="*/ 934122 h 1462677"/>
                <a:gd name="connsiteX4" fmla="*/ 0 w 2188217"/>
                <a:gd name="connsiteY4" fmla="*/ 167717 h 1462677"/>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20818"/>
                <a:gd name="connsiteX1" fmla="*/ 2188217 w 2188217"/>
                <a:gd name="connsiteY1" fmla="*/ 194145 h 1520818"/>
                <a:gd name="connsiteX2" fmla="*/ 1849942 w 2188217"/>
                <a:gd name="connsiteY2" fmla="*/ 1462677 h 1520818"/>
                <a:gd name="connsiteX3" fmla="*/ 243135 w 2188217"/>
                <a:gd name="connsiteY3" fmla="*/ 1520818 h 1520818"/>
                <a:gd name="connsiteX4" fmla="*/ 0 w 2188217"/>
                <a:gd name="connsiteY4" fmla="*/ 167717 h 1520818"/>
                <a:gd name="connsiteX0" fmla="*/ 0 w 2188217"/>
                <a:gd name="connsiteY0" fmla="*/ 167717 h 1580494"/>
                <a:gd name="connsiteX1" fmla="*/ 2188217 w 2188217"/>
                <a:gd name="connsiteY1" fmla="*/ 194145 h 1580494"/>
                <a:gd name="connsiteX2" fmla="*/ 1849942 w 2188217"/>
                <a:gd name="connsiteY2" fmla="*/ 1462677 h 1580494"/>
                <a:gd name="connsiteX3" fmla="*/ 243135 w 2188217"/>
                <a:gd name="connsiteY3" fmla="*/ 1520818 h 1580494"/>
                <a:gd name="connsiteX4" fmla="*/ 0 w 2188217"/>
                <a:gd name="connsiteY4" fmla="*/ 167717 h 1580494"/>
                <a:gd name="connsiteX0" fmla="*/ 0 w 2188217"/>
                <a:gd name="connsiteY0" fmla="*/ 167717 h 1614140"/>
                <a:gd name="connsiteX1" fmla="*/ 2188217 w 2188217"/>
                <a:gd name="connsiteY1" fmla="*/ 194145 h 1614140"/>
                <a:gd name="connsiteX2" fmla="*/ 1849942 w 2188217"/>
                <a:gd name="connsiteY2" fmla="*/ 1462677 h 1614140"/>
                <a:gd name="connsiteX3" fmla="*/ 243135 w 2188217"/>
                <a:gd name="connsiteY3" fmla="*/ 1520818 h 1614140"/>
                <a:gd name="connsiteX4" fmla="*/ 0 w 2188217"/>
                <a:gd name="connsiteY4" fmla="*/ 167717 h 1614140"/>
                <a:gd name="connsiteX0" fmla="*/ 0 w 2188217"/>
                <a:gd name="connsiteY0" fmla="*/ 167717 h 1571746"/>
                <a:gd name="connsiteX1" fmla="*/ 2188217 w 2188217"/>
                <a:gd name="connsiteY1" fmla="*/ 194145 h 1571746"/>
                <a:gd name="connsiteX2" fmla="*/ 1849942 w 2188217"/>
                <a:gd name="connsiteY2" fmla="*/ 1462677 h 1571746"/>
                <a:gd name="connsiteX3" fmla="*/ 237850 w 2188217"/>
                <a:gd name="connsiteY3" fmla="*/ 1441535 h 1571746"/>
                <a:gd name="connsiteX4" fmla="*/ 0 w 2188217"/>
                <a:gd name="connsiteY4" fmla="*/ 167717 h 1571746"/>
                <a:gd name="connsiteX0" fmla="*/ 18665 w 2206882"/>
                <a:gd name="connsiteY0" fmla="*/ 167717 h 1571746"/>
                <a:gd name="connsiteX1" fmla="*/ 2206882 w 2206882"/>
                <a:gd name="connsiteY1" fmla="*/ 194145 h 1571746"/>
                <a:gd name="connsiteX2" fmla="*/ 1868607 w 2206882"/>
                <a:gd name="connsiteY2" fmla="*/ 1462677 h 1571746"/>
                <a:gd name="connsiteX3" fmla="*/ 256515 w 2206882"/>
                <a:gd name="connsiteY3" fmla="*/ 1441535 h 1571746"/>
                <a:gd name="connsiteX4" fmla="*/ 18665 w 2206882"/>
                <a:gd name="connsiteY4" fmla="*/ 167717 h 1571746"/>
                <a:gd name="connsiteX0" fmla="*/ 18665 w 2206882"/>
                <a:gd name="connsiteY0" fmla="*/ 161918 h 1565947"/>
                <a:gd name="connsiteX1" fmla="*/ 2206882 w 2206882"/>
                <a:gd name="connsiteY1" fmla="*/ 188346 h 1565947"/>
                <a:gd name="connsiteX2" fmla="*/ 1868607 w 2206882"/>
                <a:gd name="connsiteY2" fmla="*/ 1456878 h 1565947"/>
                <a:gd name="connsiteX3" fmla="*/ 256515 w 2206882"/>
                <a:gd name="connsiteY3" fmla="*/ 1435736 h 1565947"/>
                <a:gd name="connsiteX4" fmla="*/ 18665 w 2206882"/>
                <a:gd name="connsiteY4" fmla="*/ 161918 h 1565947"/>
                <a:gd name="connsiteX0" fmla="*/ 18665 w 2218042"/>
                <a:gd name="connsiteY0" fmla="*/ 161918 h 1565947"/>
                <a:gd name="connsiteX1" fmla="*/ 2206882 w 2218042"/>
                <a:gd name="connsiteY1" fmla="*/ 188346 h 1565947"/>
                <a:gd name="connsiteX2" fmla="*/ 1868607 w 2218042"/>
                <a:gd name="connsiteY2" fmla="*/ 1456878 h 1565947"/>
                <a:gd name="connsiteX3" fmla="*/ 256515 w 2218042"/>
                <a:gd name="connsiteY3" fmla="*/ 1435736 h 1565947"/>
                <a:gd name="connsiteX4" fmla="*/ 18665 w 2218042"/>
                <a:gd name="connsiteY4" fmla="*/ 161918 h 1565947"/>
                <a:gd name="connsiteX0" fmla="*/ 18665 w 2107110"/>
                <a:gd name="connsiteY0" fmla="*/ 158561 h 1562590"/>
                <a:gd name="connsiteX1" fmla="*/ 2090599 w 2107110"/>
                <a:gd name="connsiteY1" fmla="*/ 195561 h 1562590"/>
                <a:gd name="connsiteX2" fmla="*/ 1868607 w 2107110"/>
                <a:gd name="connsiteY2" fmla="*/ 1453521 h 1562590"/>
                <a:gd name="connsiteX3" fmla="*/ 256515 w 2107110"/>
                <a:gd name="connsiteY3" fmla="*/ 1432379 h 1562590"/>
                <a:gd name="connsiteX4" fmla="*/ 18665 w 2107110"/>
                <a:gd name="connsiteY4" fmla="*/ 158561 h 1562590"/>
                <a:gd name="connsiteX0" fmla="*/ 18665 w 2107110"/>
                <a:gd name="connsiteY0" fmla="*/ 230473 h 1634502"/>
                <a:gd name="connsiteX1" fmla="*/ 2090599 w 2107110"/>
                <a:gd name="connsiteY1" fmla="*/ 267473 h 1634502"/>
                <a:gd name="connsiteX2" fmla="*/ 1868607 w 2107110"/>
                <a:gd name="connsiteY2" fmla="*/ 1525433 h 1634502"/>
                <a:gd name="connsiteX3" fmla="*/ 256515 w 2107110"/>
                <a:gd name="connsiteY3" fmla="*/ 1504291 h 1634502"/>
                <a:gd name="connsiteX4" fmla="*/ 18665 w 2107110"/>
                <a:gd name="connsiteY4" fmla="*/ 230473 h 1634502"/>
                <a:gd name="connsiteX0" fmla="*/ 18665 w 2107450"/>
                <a:gd name="connsiteY0" fmla="*/ 230473 h 1634502"/>
                <a:gd name="connsiteX1" fmla="*/ 2090599 w 2107450"/>
                <a:gd name="connsiteY1" fmla="*/ 267473 h 1634502"/>
                <a:gd name="connsiteX2" fmla="*/ 1868607 w 2107450"/>
                <a:gd name="connsiteY2" fmla="*/ 1525433 h 1634502"/>
                <a:gd name="connsiteX3" fmla="*/ 256515 w 2107450"/>
                <a:gd name="connsiteY3" fmla="*/ 1504291 h 1634502"/>
                <a:gd name="connsiteX4" fmla="*/ 18665 w 2107450"/>
                <a:gd name="connsiteY4" fmla="*/ 230473 h 1634502"/>
                <a:gd name="connsiteX0" fmla="*/ 18665 w 2107450"/>
                <a:gd name="connsiteY0" fmla="*/ 230473 h 1602563"/>
                <a:gd name="connsiteX1" fmla="*/ 2090599 w 2107450"/>
                <a:gd name="connsiteY1" fmla="*/ 267473 h 1602563"/>
                <a:gd name="connsiteX2" fmla="*/ 1868607 w 2107450"/>
                <a:gd name="connsiteY2" fmla="*/ 1525433 h 1602563"/>
                <a:gd name="connsiteX3" fmla="*/ 256515 w 2107450"/>
                <a:gd name="connsiteY3" fmla="*/ 1504291 h 1602563"/>
                <a:gd name="connsiteX4" fmla="*/ 18665 w 2107450"/>
                <a:gd name="connsiteY4" fmla="*/ 230473 h 1602563"/>
                <a:gd name="connsiteX0" fmla="*/ 13652 w 2102437"/>
                <a:gd name="connsiteY0" fmla="*/ 230473 h 1602563"/>
                <a:gd name="connsiteX1" fmla="*/ 2085586 w 2102437"/>
                <a:gd name="connsiteY1" fmla="*/ 267473 h 1602563"/>
                <a:gd name="connsiteX2" fmla="*/ 1863594 w 2102437"/>
                <a:gd name="connsiteY2" fmla="*/ 1525433 h 1602563"/>
                <a:gd name="connsiteX3" fmla="*/ 251502 w 2102437"/>
                <a:gd name="connsiteY3" fmla="*/ 1504291 h 1602563"/>
                <a:gd name="connsiteX4" fmla="*/ 13652 w 2102437"/>
                <a:gd name="connsiteY4" fmla="*/ 230473 h 1602563"/>
                <a:gd name="connsiteX0" fmla="*/ 13652 w 2102437"/>
                <a:gd name="connsiteY0" fmla="*/ 230473 h 1594232"/>
                <a:gd name="connsiteX1" fmla="*/ 2085586 w 2102437"/>
                <a:gd name="connsiteY1" fmla="*/ 267473 h 1594232"/>
                <a:gd name="connsiteX2" fmla="*/ 1863594 w 2102437"/>
                <a:gd name="connsiteY2" fmla="*/ 1525433 h 1594232"/>
                <a:gd name="connsiteX3" fmla="*/ 251502 w 2102437"/>
                <a:gd name="connsiteY3" fmla="*/ 1504291 h 1594232"/>
                <a:gd name="connsiteX4" fmla="*/ 13652 w 2102437"/>
                <a:gd name="connsiteY4" fmla="*/ 230473 h 159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437" h="1594232">
                  <a:moveTo>
                    <a:pt x="13652" y="230473"/>
                  </a:moveTo>
                  <a:cubicBezTo>
                    <a:pt x="434734" y="-84017"/>
                    <a:pt x="1807214" y="-81374"/>
                    <a:pt x="2085586" y="267473"/>
                  </a:cubicBezTo>
                  <a:cubicBezTo>
                    <a:pt x="2157823" y="463038"/>
                    <a:pt x="1981638" y="1430293"/>
                    <a:pt x="1863594" y="1525433"/>
                  </a:cubicBezTo>
                  <a:cubicBezTo>
                    <a:pt x="1655697" y="1602953"/>
                    <a:pt x="501683" y="1638192"/>
                    <a:pt x="251502" y="1504291"/>
                  </a:cubicBezTo>
                  <a:cubicBezTo>
                    <a:pt x="175742" y="1428531"/>
                    <a:pt x="-58584" y="359088"/>
                    <a:pt x="13652" y="23047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2" name="그룹 167">
              <a:extLst>
                <a:ext uri="{FF2B5EF4-FFF2-40B4-BE49-F238E27FC236}">
                  <a16:creationId xmlns:a16="http://schemas.microsoft.com/office/drawing/2014/main" id="{2A4A4C90-B158-48C1-9BF2-E19B8B48119C}"/>
                </a:ext>
              </a:extLst>
            </p:cNvPr>
            <p:cNvGrpSpPr/>
            <p:nvPr/>
          </p:nvGrpSpPr>
          <p:grpSpPr>
            <a:xfrm>
              <a:off x="8060641" y="1503156"/>
              <a:ext cx="3004811" cy="1032308"/>
              <a:chOff x="3493700" y="2896331"/>
              <a:chExt cx="5204600" cy="1788050"/>
            </a:xfrm>
            <a:grpFill/>
          </p:grpSpPr>
          <p:sp>
            <p:nvSpPr>
              <p:cNvPr id="13" name="Freeform 4">
                <a:extLst>
                  <a:ext uri="{FF2B5EF4-FFF2-40B4-BE49-F238E27FC236}">
                    <a16:creationId xmlns:a16="http://schemas.microsoft.com/office/drawing/2014/main" id="{DE02CCBD-412E-4AAD-A1CB-18AD126ABD5D}"/>
                  </a:ext>
                </a:extLst>
              </p:cNvPr>
              <p:cNvSpPr/>
              <p:nvPr/>
            </p:nvSpPr>
            <p:spPr>
              <a:xfrm>
                <a:off x="6086321"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Freeform 9">
                <a:extLst>
                  <a:ext uri="{FF2B5EF4-FFF2-40B4-BE49-F238E27FC236}">
                    <a16:creationId xmlns:a16="http://schemas.microsoft.com/office/drawing/2014/main" id="{3C68FFEB-6892-4230-9418-F3810D9651FA}"/>
                  </a:ext>
                </a:extLst>
              </p:cNvPr>
              <p:cNvSpPr/>
              <p:nvPr/>
            </p:nvSpPr>
            <p:spPr>
              <a:xfrm flipH="1">
                <a:off x="3493700" y="2896331"/>
                <a:ext cx="2611979" cy="1788050"/>
              </a:xfrm>
              <a:custGeom>
                <a:avLst/>
                <a:gdLst>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5638 w 2852982"/>
                  <a:gd name="connsiteY0" fmla="*/ 186211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5638 w 2852982"/>
                  <a:gd name="connsiteY5" fmla="*/ 18621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500352 w 2852982"/>
                  <a:gd name="connsiteY0" fmla="*/ 207354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500352 w 2852982"/>
                  <a:gd name="connsiteY5" fmla="*/ 207354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318590 w 2852982"/>
                  <a:gd name="connsiteY4" fmla="*/ 386015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694616 w 2852982"/>
                  <a:gd name="connsiteY2" fmla="*/ 1614969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372746 w 2852982"/>
                  <a:gd name="connsiteY1" fmla="*/ 451852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73490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42211 w 2852982"/>
                  <a:gd name="connsiteY0" fmla="*/ 212639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42211 w 2852982"/>
                  <a:gd name="connsiteY5" fmla="*/ 212639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12142 w 2852982"/>
                  <a:gd name="connsiteY13" fmla="*/ 761744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201571 w 2852982"/>
                  <a:gd name="connsiteY13" fmla="*/ 740601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33781 h 1931541"/>
                  <a:gd name="connsiteX1" fmla="*/ 409745 w 2852982"/>
                  <a:gd name="connsiteY1" fmla="*/ 462423 h 1931541"/>
                  <a:gd name="connsiteX2" fmla="*/ 710473 w 2852982"/>
                  <a:gd name="connsiteY2" fmla="*/ 1593826 h 1931541"/>
                  <a:gd name="connsiteX3" fmla="*/ 2025982 w 2852982"/>
                  <a:gd name="connsiteY3" fmla="*/ 1641776 h 1931541"/>
                  <a:gd name="connsiteX4" fmla="*/ 2292162 w 2852982"/>
                  <a:gd name="connsiteY4" fmla="*/ 396586 h 1931541"/>
                  <a:gd name="connsiteX5" fmla="*/ 1431639 w 2852982"/>
                  <a:gd name="connsiteY5" fmla="*/ 233781 h 1931541"/>
                  <a:gd name="connsiteX6" fmla="*/ 1436523 w 2852982"/>
                  <a:gd name="connsiteY6" fmla="*/ 50 h 1931541"/>
                  <a:gd name="connsiteX7" fmla="*/ 2523744 w 2852982"/>
                  <a:gd name="connsiteY7" fmla="*/ 198474 h 1931541"/>
                  <a:gd name="connsiteX8" fmla="*/ 2830984 w 2852982"/>
                  <a:gd name="connsiteY8" fmla="*/ 256996 h 1931541"/>
                  <a:gd name="connsiteX9" fmla="*/ 2823667 w 2852982"/>
                  <a:gd name="connsiteY9" fmla="*/ 505713 h 1931541"/>
                  <a:gd name="connsiteX10" fmla="*/ 2604212 w 2852982"/>
                  <a:gd name="connsiteY10" fmla="*/ 615440 h 1931541"/>
                  <a:gd name="connsiteX11" fmla="*/ 2296973 w 2852982"/>
                  <a:gd name="connsiteY11" fmla="*/ 1756612 h 1931541"/>
                  <a:gd name="connsiteX12" fmla="*/ 534010 w 2852982"/>
                  <a:gd name="connsiteY12" fmla="*/ 1771242 h 1931541"/>
                  <a:gd name="connsiteX13" fmla="*/ 185714 w 2852982"/>
                  <a:gd name="connsiteY13" fmla="*/ 756457 h 1931541"/>
                  <a:gd name="connsiteX14" fmla="*/ 7315 w 2852982"/>
                  <a:gd name="connsiteY14" fmla="*/ 704442 h 1931541"/>
                  <a:gd name="connsiteX15" fmla="*/ 0 w 2852982"/>
                  <a:gd name="connsiteY15" fmla="*/ 217756 h 1931541"/>
                  <a:gd name="connsiteX16" fmla="*/ 277978 w 2852982"/>
                  <a:gd name="connsiteY16" fmla="*/ 213105 h 1931541"/>
                  <a:gd name="connsiteX17" fmla="*/ 1436523 w 2852982"/>
                  <a:gd name="connsiteY17" fmla="*/ 50 h 1931541"/>
                  <a:gd name="connsiteX0" fmla="*/ 1431639 w 2852982"/>
                  <a:gd name="connsiteY0" fmla="*/ 254912 h 1952672"/>
                  <a:gd name="connsiteX1" fmla="*/ 409745 w 2852982"/>
                  <a:gd name="connsiteY1" fmla="*/ 483554 h 1952672"/>
                  <a:gd name="connsiteX2" fmla="*/ 710473 w 2852982"/>
                  <a:gd name="connsiteY2" fmla="*/ 1614957 h 1952672"/>
                  <a:gd name="connsiteX3" fmla="*/ 2025982 w 2852982"/>
                  <a:gd name="connsiteY3" fmla="*/ 1662907 h 1952672"/>
                  <a:gd name="connsiteX4" fmla="*/ 2292162 w 2852982"/>
                  <a:gd name="connsiteY4" fmla="*/ 417717 h 1952672"/>
                  <a:gd name="connsiteX5" fmla="*/ 1431639 w 2852982"/>
                  <a:gd name="connsiteY5" fmla="*/ 254912 h 1952672"/>
                  <a:gd name="connsiteX6" fmla="*/ 1436523 w 2852982"/>
                  <a:gd name="connsiteY6" fmla="*/ 38 h 1952672"/>
                  <a:gd name="connsiteX7" fmla="*/ 2523744 w 2852982"/>
                  <a:gd name="connsiteY7" fmla="*/ 219605 h 1952672"/>
                  <a:gd name="connsiteX8" fmla="*/ 2830984 w 2852982"/>
                  <a:gd name="connsiteY8" fmla="*/ 278127 h 1952672"/>
                  <a:gd name="connsiteX9" fmla="*/ 2823667 w 2852982"/>
                  <a:gd name="connsiteY9" fmla="*/ 526844 h 1952672"/>
                  <a:gd name="connsiteX10" fmla="*/ 2604212 w 2852982"/>
                  <a:gd name="connsiteY10" fmla="*/ 636571 h 1952672"/>
                  <a:gd name="connsiteX11" fmla="*/ 2296973 w 2852982"/>
                  <a:gd name="connsiteY11" fmla="*/ 1777743 h 1952672"/>
                  <a:gd name="connsiteX12" fmla="*/ 534010 w 2852982"/>
                  <a:gd name="connsiteY12" fmla="*/ 1792373 h 1952672"/>
                  <a:gd name="connsiteX13" fmla="*/ 185714 w 2852982"/>
                  <a:gd name="connsiteY13" fmla="*/ 777588 h 1952672"/>
                  <a:gd name="connsiteX14" fmla="*/ 7315 w 2852982"/>
                  <a:gd name="connsiteY14" fmla="*/ 725573 h 1952672"/>
                  <a:gd name="connsiteX15" fmla="*/ 0 w 2852982"/>
                  <a:gd name="connsiteY15" fmla="*/ 238887 h 1952672"/>
                  <a:gd name="connsiteX16" fmla="*/ 277978 w 2852982"/>
                  <a:gd name="connsiteY16" fmla="*/ 234236 h 1952672"/>
                  <a:gd name="connsiteX17" fmla="*/ 1436523 w 2852982"/>
                  <a:gd name="connsiteY17" fmla="*/ 38 h 1952672"/>
                  <a:gd name="connsiteX0" fmla="*/ 1431639 w 2852982"/>
                  <a:gd name="connsiteY0" fmla="*/ 255592 h 1953352"/>
                  <a:gd name="connsiteX1" fmla="*/ 409745 w 2852982"/>
                  <a:gd name="connsiteY1" fmla="*/ 484234 h 1953352"/>
                  <a:gd name="connsiteX2" fmla="*/ 710473 w 2852982"/>
                  <a:gd name="connsiteY2" fmla="*/ 1615637 h 1953352"/>
                  <a:gd name="connsiteX3" fmla="*/ 2025982 w 2852982"/>
                  <a:gd name="connsiteY3" fmla="*/ 1663587 h 1953352"/>
                  <a:gd name="connsiteX4" fmla="*/ 2292162 w 2852982"/>
                  <a:gd name="connsiteY4" fmla="*/ 418397 h 1953352"/>
                  <a:gd name="connsiteX5" fmla="*/ 1431639 w 2852982"/>
                  <a:gd name="connsiteY5" fmla="*/ 255592 h 1953352"/>
                  <a:gd name="connsiteX6" fmla="*/ 1436523 w 2852982"/>
                  <a:gd name="connsiteY6" fmla="*/ 718 h 1953352"/>
                  <a:gd name="connsiteX7" fmla="*/ 2523744 w 2852982"/>
                  <a:gd name="connsiteY7" fmla="*/ 220285 h 1953352"/>
                  <a:gd name="connsiteX8" fmla="*/ 2830984 w 2852982"/>
                  <a:gd name="connsiteY8" fmla="*/ 278807 h 1953352"/>
                  <a:gd name="connsiteX9" fmla="*/ 2823667 w 2852982"/>
                  <a:gd name="connsiteY9" fmla="*/ 527524 h 1953352"/>
                  <a:gd name="connsiteX10" fmla="*/ 2604212 w 2852982"/>
                  <a:gd name="connsiteY10" fmla="*/ 637251 h 1953352"/>
                  <a:gd name="connsiteX11" fmla="*/ 2296973 w 2852982"/>
                  <a:gd name="connsiteY11" fmla="*/ 1778423 h 1953352"/>
                  <a:gd name="connsiteX12" fmla="*/ 534010 w 2852982"/>
                  <a:gd name="connsiteY12" fmla="*/ 1793053 h 1953352"/>
                  <a:gd name="connsiteX13" fmla="*/ 185714 w 2852982"/>
                  <a:gd name="connsiteY13" fmla="*/ 778268 h 1953352"/>
                  <a:gd name="connsiteX14" fmla="*/ 7315 w 2852982"/>
                  <a:gd name="connsiteY14" fmla="*/ 726253 h 1953352"/>
                  <a:gd name="connsiteX15" fmla="*/ 0 w 2852982"/>
                  <a:gd name="connsiteY15" fmla="*/ 239567 h 1953352"/>
                  <a:gd name="connsiteX16" fmla="*/ 277978 w 2852982"/>
                  <a:gd name="connsiteY16" fmla="*/ 234916 h 1953352"/>
                  <a:gd name="connsiteX17" fmla="*/ 1436523 w 2852982"/>
                  <a:gd name="connsiteY17" fmla="*/ 718 h 1953352"/>
                  <a:gd name="connsiteX0" fmla="*/ 1431639 w 2852982"/>
                  <a:gd name="connsiteY0" fmla="*/ 256008 h 1953768"/>
                  <a:gd name="connsiteX1" fmla="*/ 409745 w 2852982"/>
                  <a:gd name="connsiteY1" fmla="*/ 484650 h 1953768"/>
                  <a:gd name="connsiteX2" fmla="*/ 710473 w 2852982"/>
                  <a:gd name="connsiteY2" fmla="*/ 1616053 h 1953768"/>
                  <a:gd name="connsiteX3" fmla="*/ 2025982 w 2852982"/>
                  <a:gd name="connsiteY3" fmla="*/ 1664003 h 1953768"/>
                  <a:gd name="connsiteX4" fmla="*/ 2292162 w 2852982"/>
                  <a:gd name="connsiteY4" fmla="*/ 418813 h 1953768"/>
                  <a:gd name="connsiteX5" fmla="*/ 1431639 w 2852982"/>
                  <a:gd name="connsiteY5" fmla="*/ 256008 h 1953768"/>
                  <a:gd name="connsiteX6" fmla="*/ 1436523 w 2852982"/>
                  <a:gd name="connsiteY6" fmla="*/ 1134 h 1953768"/>
                  <a:gd name="connsiteX7" fmla="*/ 2523744 w 2852982"/>
                  <a:gd name="connsiteY7" fmla="*/ 220701 h 1953768"/>
                  <a:gd name="connsiteX8" fmla="*/ 2830984 w 2852982"/>
                  <a:gd name="connsiteY8" fmla="*/ 279223 h 1953768"/>
                  <a:gd name="connsiteX9" fmla="*/ 2823667 w 2852982"/>
                  <a:gd name="connsiteY9" fmla="*/ 527940 h 1953768"/>
                  <a:gd name="connsiteX10" fmla="*/ 2604212 w 2852982"/>
                  <a:gd name="connsiteY10" fmla="*/ 637667 h 1953768"/>
                  <a:gd name="connsiteX11" fmla="*/ 2296973 w 2852982"/>
                  <a:gd name="connsiteY11" fmla="*/ 1778839 h 1953768"/>
                  <a:gd name="connsiteX12" fmla="*/ 534010 w 2852982"/>
                  <a:gd name="connsiteY12" fmla="*/ 1793469 h 1953768"/>
                  <a:gd name="connsiteX13" fmla="*/ 185714 w 2852982"/>
                  <a:gd name="connsiteY13" fmla="*/ 778684 h 1953768"/>
                  <a:gd name="connsiteX14" fmla="*/ 7315 w 2852982"/>
                  <a:gd name="connsiteY14" fmla="*/ 726669 h 1953768"/>
                  <a:gd name="connsiteX15" fmla="*/ 0 w 2852982"/>
                  <a:gd name="connsiteY15" fmla="*/ 239983 h 1953768"/>
                  <a:gd name="connsiteX16" fmla="*/ 277978 w 2852982"/>
                  <a:gd name="connsiteY16" fmla="*/ 235332 h 1953768"/>
                  <a:gd name="connsiteX17" fmla="*/ 1436523 w 2852982"/>
                  <a:gd name="connsiteY17" fmla="*/ 1134 h 1953768"/>
                  <a:gd name="connsiteX0" fmla="*/ 1431639 w 2852982"/>
                  <a:gd name="connsiteY0" fmla="*/ 255925 h 1953685"/>
                  <a:gd name="connsiteX1" fmla="*/ 409745 w 2852982"/>
                  <a:gd name="connsiteY1" fmla="*/ 484567 h 1953685"/>
                  <a:gd name="connsiteX2" fmla="*/ 710473 w 2852982"/>
                  <a:gd name="connsiteY2" fmla="*/ 1615970 h 1953685"/>
                  <a:gd name="connsiteX3" fmla="*/ 2025982 w 2852982"/>
                  <a:gd name="connsiteY3" fmla="*/ 1663920 h 1953685"/>
                  <a:gd name="connsiteX4" fmla="*/ 2292162 w 2852982"/>
                  <a:gd name="connsiteY4" fmla="*/ 418730 h 1953685"/>
                  <a:gd name="connsiteX5" fmla="*/ 1431639 w 2852982"/>
                  <a:gd name="connsiteY5" fmla="*/ 255925 h 1953685"/>
                  <a:gd name="connsiteX6" fmla="*/ 1436523 w 2852982"/>
                  <a:gd name="connsiteY6" fmla="*/ 1051 h 1953685"/>
                  <a:gd name="connsiteX7" fmla="*/ 2523744 w 2852982"/>
                  <a:gd name="connsiteY7" fmla="*/ 220618 h 1953685"/>
                  <a:gd name="connsiteX8" fmla="*/ 2830984 w 2852982"/>
                  <a:gd name="connsiteY8" fmla="*/ 279140 h 1953685"/>
                  <a:gd name="connsiteX9" fmla="*/ 2823667 w 2852982"/>
                  <a:gd name="connsiteY9" fmla="*/ 527857 h 1953685"/>
                  <a:gd name="connsiteX10" fmla="*/ 2604212 w 2852982"/>
                  <a:gd name="connsiteY10" fmla="*/ 637584 h 1953685"/>
                  <a:gd name="connsiteX11" fmla="*/ 2296973 w 2852982"/>
                  <a:gd name="connsiteY11" fmla="*/ 1778756 h 1953685"/>
                  <a:gd name="connsiteX12" fmla="*/ 534010 w 2852982"/>
                  <a:gd name="connsiteY12" fmla="*/ 1793386 h 1953685"/>
                  <a:gd name="connsiteX13" fmla="*/ 185714 w 2852982"/>
                  <a:gd name="connsiteY13" fmla="*/ 778601 h 1953685"/>
                  <a:gd name="connsiteX14" fmla="*/ 7315 w 2852982"/>
                  <a:gd name="connsiteY14" fmla="*/ 726586 h 1953685"/>
                  <a:gd name="connsiteX15" fmla="*/ 0 w 2852982"/>
                  <a:gd name="connsiteY15" fmla="*/ 239900 h 1953685"/>
                  <a:gd name="connsiteX16" fmla="*/ 277978 w 2852982"/>
                  <a:gd name="connsiteY16" fmla="*/ 235249 h 1953685"/>
                  <a:gd name="connsiteX17" fmla="*/ 1436523 w 2852982"/>
                  <a:gd name="connsiteY17" fmla="*/ 1051 h 1953685"/>
                  <a:gd name="connsiteX0" fmla="*/ 1431639 w 2852982"/>
                  <a:gd name="connsiteY0" fmla="*/ 255853 h 1953613"/>
                  <a:gd name="connsiteX1" fmla="*/ 409745 w 2852982"/>
                  <a:gd name="connsiteY1" fmla="*/ 484495 h 1953613"/>
                  <a:gd name="connsiteX2" fmla="*/ 710473 w 2852982"/>
                  <a:gd name="connsiteY2" fmla="*/ 1615898 h 1953613"/>
                  <a:gd name="connsiteX3" fmla="*/ 2025982 w 2852982"/>
                  <a:gd name="connsiteY3" fmla="*/ 1663848 h 1953613"/>
                  <a:gd name="connsiteX4" fmla="*/ 2292162 w 2852982"/>
                  <a:gd name="connsiteY4" fmla="*/ 418658 h 1953613"/>
                  <a:gd name="connsiteX5" fmla="*/ 1431639 w 2852982"/>
                  <a:gd name="connsiteY5" fmla="*/ 255853 h 1953613"/>
                  <a:gd name="connsiteX6" fmla="*/ 1436523 w 2852982"/>
                  <a:gd name="connsiteY6" fmla="*/ 979 h 1953613"/>
                  <a:gd name="connsiteX7" fmla="*/ 2523744 w 2852982"/>
                  <a:gd name="connsiteY7" fmla="*/ 220546 h 1953613"/>
                  <a:gd name="connsiteX8" fmla="*/ 2830984 w 2852982"/>
                  <a:gd name="connsiteY8" fmla="*/ 279068 h 1953613"/>
                  <a:gd name="connsiteX9" fmla="*/ 2823667 w 2852982"/>
                  <a:gd name="connsiteY9" fmla="*/ 527785 h 1953613"/>
                  <a:gd name="connsiteX10" fmla="*/ 2604212 w 2852982"/>
                  <a:gd name="connsiteY10" fmla="*/ 637512 h 1953613"/>
                  <a:gd name="connsiteX11" fmla="*/ 2296973 w 2852982"/>
                  <a:gd name="connsiteY11" fmla="*/ 1778684 h 1953613"/>
                  <a:gd name="connsiteX12" fmla="*/ 534010 w 2852982"/>
                  <a:gd name="connsiteY12" fmla="*/ 1793314 h 1953613"/>
                  <a:gd name="connsiteX13" fmla="*/ 185714 w 2852982"/>
                  <a:gd name="connsiteY13" fmla="*/ 778529 h 1953613"/>
                  <a:gd name="connsiteX14" fmla="*/ 7315 w 2852982"/>
                  <a:gd name="connsiteY14" fmla="*/ 726514 h 1953613"/>
                  <a:gd name="connsiteX15" fmla="*/ 0 w 2852982"/>
                  <a:gd name="connsiteY15" fmla="*/ 239828 h 1953613"/>
                  <a:gd name="connsiteX16" fmla="*/ 277978 w 2852982"/>
                  <a:gd name="connsiteY16" fmla="*/ 235177 h 1953613"/>
                  <a:gd name="connsiteX17" fmla="*/ 1436523 w 2852982"/>
                  <a:gd name="connsiteY17" fmla="*/ 979 h 1953613"/>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292162 w 2852982"/>
                  <a:gd name="connsiteY4" fmla="*/ 418075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 name="connsiteX0" fmla="*/ 1431639 w 2852982"/>
                  <a:gd name="connsiteY0" fmla="*/ 255270 h 1953030"/>
                  <a:gd name="connsiteX1" fmla="*/ 409745 w 2852982"/>
                  <a:gd name="connsiteY1" fmla="*/ 483912 h 1953030"/>
                  <a:gd name="connsiteX2" fmla="*/ 710473 w 2852982"/>
                  <a:gd name="connsiteY2" fmla="*/ 1615315 h 1953030"/>
                  <a:gd name="connsiteX3" fmla="*/ 2025982 w 2852982"/>
                  <a:gd name="connsiteY3" fmla="*/ 1663265 h 1953030"/>
                  <a:gd name="connsiteX4" fmla="*/ 2308019 w 2852982"/>
                  <a:gd name="connsiteY4" fmla="*/ 439217 h 1953030"/>
                  <a:gd name="connsiteX5" fmla="*/ 1431639 w 2852982"/>
                  <a:gd name="connsiteY5" fmla="*/ 255270 h 1953030"/>
                  <a:gd name="connsiteX6" fmla="*/ 1436523 w 2852982"/>
                  <a:gd name="connsiteY6" fmla="*/ 396 h 1953030"/>
                  <a:gd name="connsiteX7" fmla="*/ 2523744 w 2852982"/>
                  <a:gd name="connsiteY7" fmla="*/ 219963 h 1953030"/>
                  <a:gd name="connsiteX8" fmla="*/ 2830984 w 2852982"/>
                  <a:gd name="connsiteY8" fmla="*/ 278485 h 1953030"/>
                  <a:gd name="connsiteX9" fmla="*/ 2823667 w 2852982"/>
                  <a:gd name="connsiteY9" fmla="*/ 527202 h 1953030"/>
                  <a:gd name="connsiteX10" fmla="*/ 2604212 w 2852982"/>
                  <a:gd name="connsiteY10" fmla="*/ 636929 h 1953030"/>
                  <a:gd name="connsiteX11" fmla="*/ 2296973 w 2852982"/>
                  <a:gd name="connsiteY11" fmla="*/ 1778101 h 1953030"/>
                  <a:gd name="connsiteX12" fmla="*/ 534010 w 2852982"/>
                  <a:gd name="connsiteY12" fmla="*/ 1792731 h 1953030"/>
                  <a:gd name="connsiteX13" fmla="*/ 185714 w 2852982"/>
                  <a:gd name="connsiteY13" fmla="*/ 777946 h 1953030"/>
                  <a:gd name="connsiteX14" fmla="*/ 7315 w 2852982"/>
                  <a:gd name="connsiteY14" fmla="*/ 725931 h 1953030"/>
                  <a:gd name="connsiteX15" fmla="*/ 0 w 2852982"/>
                  <a:gd name="connsiteY15" fmla="*/ 239245 h 1953030"/>
                  <a:gd name="connsiteX16" fmla="*/ 277978 w 2852982"/>
                  <a:gd name="connsiteY16" fmla="*/ 234594 h 1953030"/>
                  <a:gd name="connsiteX17" fmla="*/ 1436523 w 2852982"/>
                  <a:gd name="connsiteY17" fmla="*/ 396 h 1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2982" h="1953030">
                    <a:moveTo>
                      <a:pt x="1431639" y="255270"/>
                    </a:moveTo>
                    <a:cubicBezTo>
                      <a:pt x="1059056" y="254353"/>
                      <a:pt x="453324" y="421040"/>
                      <a:pt x="409745" y="483912"/>
                    </a:cubicBezTo>
                    <a:cubicBezTo>
                      <a:pt x="352043" y="631047"/>
                      <a:pt x="579249" y="1544207"/>
                      <a:pt x="710473" y="1615315"/>
                    </a:cubicBezTo>
                    <a:cubicBezTo>
                      <a:pt x="1044490" y="1732344"/>
                      <a:pt x="1862666" y="1767300"/>
                      <a:pt x="2025982" y="1663265"/>
                    </a:cubicBezTo>
                    <a:cubicBezTo>
                      <a:pt x="2288497" y="1462133"/>
                      <a:pt x="2398240" y="522123"/>
                      <a:pt x="2308019" y="439217"/>
                    </a:cubicBezTo>
                    <a:cubicBezTo>
                      <a:pt x="2192280" y="309941"/>
                      <a:pt x="1804222" y="256187"/>
                      <a:pt x="1431639" y="255270"/>
                    </a:cubicBezTo>
                    <a:close/>
                    <a:moveTo>
                      <a:pt x="1436523" y="396"/>
                    </a:moveTo>
                    <a:cubicBezTo>
                      <a:pt x="1830622" y="-8042"/>
                      <a:pt x="2276721" y="120154"/>
                      <a:pt x="2523744" y="219963"/>
                    </a:cubicBezTo>
                    <a:cubicBezTo>
                      <a:pt x="2592464" y="247729"/>
                      <a:pt x="2792142" y="218487"/>
                      <a:pt x="2830984" y="278485"/>
                    </a:cubicBezTo>
                    <a:cubicBezTo>
                      <a:pt x="2870787" y="344701"/>
                      <a:pt x="2849288" y="490248"/>
                      <a:pt x="2823667" y="527202"/>
                    </a:cubicBezTo>
                    <a:cubicBezTo>
                      <a:pt x="2762708" y="601419"/>
                      <a:pt x="2611493" y="592488"/>
                      <a:pt x="2604212" y="636929"/>
                    </a:cubicBezTo>
                    <a:cubicBezTo>
                      <a:pt x="2589582" y="978305"/>
                      <a:pt x="2501799" y="1429410"/>
                      <a:pt x="2296973" y="1778101"/>
                    </a:cubicBezTo>
                    <a:cubicBezTo>
                      <a:pt x="2114092" y="2034134"/>
                      <a:pt x="716890" y="1982925"/>
                      <a:pt x="534010" y="1792731"/>
                    </a:cubicBezTo>
                    <a:cubicBezTo>
                      <a:pt x="453818" y="1716179"/>
                      <a:pt x="197906" y="1238804"/>
                      <a:pt x="185714" y="777946"/>
                    </a:cubicBezTo>
                    <a:cubicBezTo>
                      <a:pt x="182794" y="723747"/>
                      <a:pt x="78957" y="730676"/>
                      <a:pt x="7315" y="725931"/>
                    </a:cubicBezTo>
                    <a:cubicBezTo>
                      <a:pt x="7315" y="571018"/>
                      <a:pt x="0" y="394158"/>
                      <a:pt x="0" y="239245"/>
                    </a:cubicBezTo>
                    <a:cubicBezTo>
                      <a:pt x="81791" y="236688"/>
                      <a:pt x="250861" y="250277"/>
                      <a:pt x="277978" y="234594"/>
                    </a:cubicBezTo>
                    <a:cubicBezTo>
                      <a:pt x="604724" y="85852"/>
                      <a:pt x="1042424" y="8834"/>
                      <a:pt x="1436523" y="39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6" name="TextBox 15">
            <a:extLst>
              <a:ext uri="{FF2B5EF4-FFF2-40B4-BE49-F238E27FC236}">
                <a16:creationId xmlns:a16="http://schemas.microsoft.com/office/drawing/2014/main" id="{67AF2C3C-00EF-4D02-89C2-D154E82018E6}"/>
              </a:ext>
            </a:extLst>
          </p:cNvPr>
          <p:cNvSpPr txBox="1"/>
          <p:nvPr/>
        </p:nvSpPr>
        <p:spPr>
          <a:xfrm>
            <a:off x="569698" y="1006078"/>
            <a:ext cx="11052604" cy="4062651"/>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Eye surgery has always been characterized by innovation, the introduction of new surgical techniques, and also the inclusion of technology. </a:t>
            </a:r>
          </a:p>
          <a:p>
            <a:pPr marL="285750" indent="-285750" algn="just">
              <a:buFont typeface="Arial" panose="020B0604020202020204" pitchFamily="34" charset="0"/>
              <a:buChar char="•"/>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But being so specialized, this information is not readily disclosed to the targeted patients who directly require these new developments in order to restore their vision or improve the quality of their life. </a:t>
            </a:r>
          </a:p>
          <a:p>
            <a:pPr marL="285750" indent="-285750" algn="just">
              <a:buFont typeface="Arial" panose="020B0604020202020204" pitchFamily="34" charset="0"/>
              <a:buChar char="•"/>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Otherwise, medical students and residents in ophthalmology require an overview of these new developments to plan the training for these new techniques and apply it to patients that have these requirements according to the new protocols, inclusion criteria, and the available technology in the operating room in order to plan new investments for clinical practice and training. </a:t>
            </a:r>
          </a:p>
          <a:p>
            <a:pPr marL="285750" indent="-285750" algn="just">
              <a:buFont typeface="Arial" panose="020B0604020202020204" pitchFamily="34" charset="0"/>
              <a:buChar char="•"/>
            </a:pPr>
            <a:r>
              <a:rPr lang="en-US" sz="2000" dirty="0">
                <a:solidFill>
                  <a:srgbClr val="000000"/>
                </a:solidFill>
                <a:effectLst/>
                <a:latin typeface="Arial" panose="020B0604020202020204" pitchFamily="34" charset="0"/>
                <a:ea typeface="MS Mincho" panose="02020609040205080304" pitchFamily="49" charset="-128"/>
                <a:cs typeface="Arial" panose="020B0604020202020204" pitchFamily="34" charset="0"/>
              </a:rPr>
              <a:t>Knowing where you are in making this progress, communication and the creation of partnerships between experts are priorities to be able to respond to the patients’ needs.</a:t>
            </a:r>
            <a:endParaRPr lang="en-IN" sz="20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Tree>
    <p:extLst>
      <p:ext uri="{BB962C8B-B14F-4D97-AF65-F5344CB8AC3E}">
        <p14:creationId xmlns:p14="http://schemas.microsoft.com/office/powerpoint/2010/main" val="6809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7114" y="704582"/>
            <a:ext cx="11573197" cy="724247"/>
          </a:xfrm>
        </p:spPr>
        <p:txBody>
          <a:bodyPr/>
          <a:lstStyle/>
          <a:p>
            <a:r>
              <a:rPr lang="en-US" sz="4800" dirty="0"/>
              <a:t>10 VISION SAYING ADVANCES IN MEDICINE</a:t>
            </a:r>
          </a:p>
        </p:txBody>
      </p:sp>
      <p:sp>
        <p:nvSpPr>
          <p:cNvPr id="3" name="Rounded Rectangle 25">
            <a:extLst>
              <a:ext uri="{FF2B5EF4-FFF2-40B4-BE49-F238E27FC236}">
                <a16:creationId xmlns:a16="http://schemas.microsoft.com/office/drawing/2014/main" id="{490F17F6-7783-4D0B-9C28-BA3FDFF2E8C5}"/>
              </a:ext>
            </a:extLst>
          </p:cNvPr>
          <p:cNvSpPr/>
          <p:nvPr/>
        </p:nvSpPr>
        <p:spPr>
          <a:xfrm>
            <a:off x="6486225" y="2474197"/>
            <a:ext cx="792000" cy="1756063"/>
          </a:xfrm>
          <a:prstGeom prst="roundRect">
            <a:avLst>
              <a:gd name="adj" fmla="val 50000"/>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4" name="Rounded Rectangle 29">
            <a:extLst>
              <a:ext uri="{FF2B5EF4-FFF2-40B4-BE49-F238E27FC236}">
                <a16:creationId xmlns:a16="http://schemas.microsoft.com/office/drawing/2014/main" id="{095C6305-C7B4-460B-8ACF-D4DCA0D70EDB}"/>
              </a:ext>
            </a:extLst>
          </p:cNvPr>
          <p:cNvSpPr/>
          <p:nvPr/>
        </p:nvSpPr>
        <p:spPr>
          <a:xfrm>
            <a:off x="7275969" y="2022847"/>
            <a:ext cx="792000" cy="1756063"/>
          </a:xfrm>
          <a:prstGeom prst="roundRect">
            <a:avLst>
              <a:gd name="adj" fmla="val 50000"/>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5" name="Rounded Rectangle 21">
            <a:extLst>
              <a:ext uri="{FF2B5EF4-FFF2-40B4-BE49-F238E27FC236}">
                <a16:creationId xmlns:a16="http://schemas.microsoft.com/office/drawing/2014/main" id="{22721254-9024-4600-A148-FC99544728C3}"/>
              </a:ext>
            </a:extLst>
          </p:cNvPr>
          <p:cNvSpPr/>
          <p:nvPr/>
        </p:nvSpPr>
        <p:spPr>
          <a:xfrm>
            <a:off x="5696106" y="3050261"/>
            <a:ext cx="792000" cy="1756063"/>
          </a:xfrm>
          <a:prstGeom prst="roundRect">
            <a:avLst>
              <a:gd name="adj" fmla="val 50000"/>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6" name="Rounded Rectangle 33">
            <a:extLst>
              <a:ext uri="{FF2B5EF4-FFF2-40B4-BE49-F238E27FC236}">
                <a16:creationId xmlns:a16="http://schemas.microsoft.com/office/drawing/2014/main" id="{36FF7D56-ABC9-4C6A-BB0D-2A58E4C018CE}"/>
              </a:ext>
            </a:extLst>
          </p:cNvPr>
          <p:cNvSpPr/>
          <p:nvPr/>
        </p:nvSpPr>
        <p:spPr>
          <a:xfrm>
            <a:off x="4904579" y="3608466"/>
            <a:ext cx="792000" cy="1756063"/>
          </a:xfrm>
          <a:prstGeom prst="roundRect">
            <a:avLst>
              <a:gd name="adj" fmla="val 50000"/>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7" name="Rounded Rectangle 37">
            <a:extLst>
              <a:ext uri="{FF2B5EF4-FFF2-40B4-BE49-F238E27FC236}">
                <a16:creationId xmlns:a16="http://schemas.microsoft.com/office/drawing/2014/main" id="{BB9A6198-04C8-431B-A3B5-CBBED28EDF57}"/>
              </a:ext>
            </a:extLst>
          </p:cNvPr>
          <p:cNvSpPr/>
          <p:nvPr/>
        </p:nvSpPr>
        <p:spPr>
          <a:xfrm>
            <a:off x="4115247" y="4133446"/>
            <a:ext cx="792000" cy="1756063"/>
          </a:xfrm>
          <a:prstGeom prst="roundRect">
            <a:avLst>
              <a:gd name="adj" fmla="val 50000"/>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8" name="TextBox 7">
            <a:extLst>
              <a:ext uri="{FF2B5EF4-FFF2-40B4-BE49-F238E27FC236}">
                <a16:creationId xmlns:a16="http://schemas.microsoft.com/office/drawing/2014/main" id="{8A51B981-EF63-4DAD-9729-68F42BF8351D}"/>
              </a:ext>
            </a:extLst>
          </p:cNvPr>
          <p:cNvSpPr txBox="1"/>
          <p:nvPr/>
        </p:nvSpPr>
        <p:spPr>
          <a:xfrm>
            <a:off x="5696106" y="3323787"/>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sp>
        <p:nvSpPr>
          <p:cNvPr id="9" name="TextBox 8">
            <a:extLst>
              <a:ext uri="{FF2B5EF4-FFF2-40B4-BE49-F238E27FC236}">
                <a16:creationId xmlns:a16="http://schemas.microsoft.com/office/drawing/2014/main" id="{1D407822-0AE0-45F2-8E3E-66B30910BE4A}"/>
              </a:ext>
            </a:extLst>
          </p:cNvPr>
          <p:cNvSpPr txBox="1"/>
          <p:nvPr/>
        </p:nvSpPr>
        <p:spPr>
          <a:xfrm>
            <a:off x="6498789" y="2747723"/>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sp>
        <p:nvSpPr>
          <p:cNvPr id="10" name="TextBox 9">
            <a:extLst>
              <a:ext uri="{FF2B5EF4-FFF2-40B4-BE49-F238E27FC236}">
                <a16:creationId xmlns:a16="http://schemas.microsoft.com/office/drawing/2014/main" id="{53A396C8-6468-4BAD-8582-972F79E72B6D}"/>
              </a:ext>
            </a:extLst>
          </p:cNvPr>
          <p:cNvSpPr txBox="1"/>
          <p:nvPr/>
        </p:nvSpPr>
        <p:spPr>
          <a:xfrm>
            <a:off x="7273064" y="2171659"/>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sp>
        <p:nvSpPr>
          <p:cNvPr id="11" name="TextBox 10">
            <a:extLst>
              <a:ext uri="{FF2B5EF4-FFF2-40B4-BE49-F238E27FC236}">
                <a16:creationId xmlns:a16="http://schemas.microsoft.com/office/drawing/2014/main" id="{4D1C4B9E-CA45-4A42-81FF-34D894F7ED77}"/>
              </a:ext>
            </a:extLst>
          </p:cNvPr>
          <p:cNvSpPr txBox="1"/>
          <p:nvPr/>
        </p:nvSpPr>
        <p:spPr>
          <a:xfrm>
            <a:off x="4911965" y="3899851"/>
            <a:ext cx="767507"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04</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D463C5E5-7CBE-4359-8DFD-D1B811302BD0}"/>
              </a:ext>
            </a:extLst>
          </p:cNvPr>
          <p:cNvSpPr txBox="1"/>
          <p:nvPr/>
        </p:nvSpPr>
        <p:spPr>
          <a:xfrm>
            <a:off x="4111545" y="4398996"/>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05</a:t>
            </a:r>
            <a:endParaRPr lang="ko-KR" altLang="en-US" sz="3200" b="1" dirty="0">
              <a:solidFill>
                <a:schemeClr val="bg1"/>
              </a:solidFill>
              <a:cs typeface="Arial" pitchFamily="34" charset="0"/>
            </a:endParaRPr>
          </a:p>
        </p:txBody>
      </p:sp>
      <p:sp>
        <p:nvSpPr>
          <p:cNvPr id="13" name="Rectangle 12">
            <a:extLst>
              <a:ext uri="{FF2B5EF4-FFF2-40B4-BE49-F238E27FC236}">
                <a16:creationId xmlns:a16="http://schemas.microsoft.com/office/drawing/2014/main" id="{6AF57833-BE25-4E74-AFAE-133FE33EED9A}"/>
              </a:ext>
            </a:extLst>
          </p:cNvPr>
          <p:cNvSpPr/>
          <p:nvPr/>
        </p:nvSpPr>
        <p:spPr>
          <a:xfrm>
            <a:off x="2" y="4945441"/>
            <a:ext cx="4117590" cy="171389"/>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14" name="Rectangle 13">
            <a:extLst>
              <a:ext uri="{FF2B5EF4-FFF2-40B4-BE49-F238E27FC236}">
                <a16:creationId xmlns:a16="http://schemas.microsoft.com/office/drawing/2014/main" id="{22CB970D-BE4A-4B26-9B86-30975C2B57EC}"/>
              </a:ext>
            </a:extLst>
          </p:cNvPr>
          <p:cNvSpPr/>
          <p:nvPr/>
        </p:nvSpPr>
        <p:spPr>
          <a:xfrm>
            <a:off x="8067495" y="2689010"/>
            <a:ext cx="4124505" cy="170947"/>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21" name="TextBox 20">
            <a:extLst>
              <a:ext uri="{FF2B5EF4-FFF2-40B4-BE49-F238E27FC236}">
                <a16:creationId xmlns:a16="http://schemas.microsoft.com/office/drawing/2014/main" id="{04B2E893-CDFB-4D06-BEBD-2338812AB285}"/>
              </a:ext>
            </a:extLst>
          </p:cNvPr>
          <p:cNvSpPr txBox="1"/>
          <p:nvPr/>
        </p:nvSpPr>
        <p:spPr>
          <a:xfrm>
            <a:off x="7298156" y="4250246"/>
            <a:ext cx="4002584" cy="830997"/>
          </a:xfrm>
          <a:prstGeom prst="rect">
            <a:avLst/>
          </a:prstGeom>
          <a:noFill/>
        </p:spPr>
        <p:txBody>
          <a:bodyPr wrap="square" rtlCol="0">
            <a:spAutoFit/>
          </a:bodyPr>
          <a:lstStyle/>
          <a:p>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Glaucoma, Diamonds May Help Prevent Vision Loss</a:t>
            </a:r>
            <a:endParaRPr lang="en-IN" dirty="0">
              <a:effectLst/>
              <a:latin typeface="Arial" panose="020B0604020202020204" pitchFamily="34" charset="0"/>
              <a:ea typeface="MS Mincho" panose="02020609040205080304" pitchFamily="49" charset="-128"/>
              <a:cs typeface="Arial" panose="020B0604020202020204" pitchFamily="34" charset="0"/>
            </a:endParaRPr>
          </a:p>
          <a:p>
            <a:endParaRPr lang="en-US" altLang="ko-KR"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FB18F70C-2FDA-4539-83FF-C67B41057A5B}"/>
              </a:ext>
            </a:extLst>
          </p:cNvPr>
          <p:cNvSpPr txBox="1"/>
          <p:nvPr/>
        </p:nvSpPr>
        <p:spPr>
          <a:xfrm>
            <a:off x="6495423" y="4894177"/>
            <a:ext cx="4002584" cy="795236"/>
          </a:xfrm>
          <a:prstGeom prst="rect">
            <a:avLst/>
          </a:prstGeom>
          <a:noFill/>
        </p:spPr>
        <p:txBody>
          <a:bodyPr wrap="square" rtlCol="0">
            <a:spAutoFit/>
          </a:bodyPr>
          <a:lstStyle/>
          <a:p>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HIV Meds for Macular Degeneration</a:t>
            </a:r>
            <a:endParaRPr lang="en-IN" dirty="0">
              <a:effectLst/>
              <a:latin typeface="Arial" panose="020B0604020202020204" pitchFamily="34" charset="0"/>
              <a:ea typeface="MS Mincho" panose="02020609040205080304" pitchFamily="49" charset="-128"/>
              <a:cs typeface="Arial" panose="020B0604020202020204" pitchFamily="34" charset="0"/>
            </a:endParaRPr>
          </a:p>
          <a:p>
            <a:endParaRPr lang="en-IN" sz="1400" dirty="0">
              <a:effectLst/>
              <a:ea typeface="MS Mincho" panose="02020609040205080304" pitchFamily="49" charset="-128"/>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3DCA32AA-A743-41D2-B080-60A4E4FC4113}"/>
              </a:ext>
            </a:extLst>
          </p:cNvPr>
          <p:cNvSpPr txBox="1"/>
          <p:nvPr/>
        </p:nvSpPr>
        <p:spPr>
          <a:xfrm>
            <a:off x="5727870" y="5368648"/>
            <a:ext cx="3416747" cy="369332"/>
          </a:xfrm>
          <a:prstGeom prst="rect">
            <a:avLst/>
          </a:prstGeom>
          <a:noFill/>
        </p:spPr>
        <p:txBody>
          <a:bodyPr wrap="square" rtlCol="0">
            <a:spAutoFit/>
          </a:bodyPr>
          <a:lstStyle/>
          <a:p>
            <a:pPr lvl="0"/>
            <a:r>
              <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Printing New Eyes</a:t>
            </a:r>
            <a:endParaRPr lang="en-IN"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4" name="TextBox 23">
            <a:extLst>
              <a:ext uri="{FF2B5EF4-FFF2-40B4-BE49-F238E27FC236}">
                <a16:creationId xmlns:a16="http://schemas.microsoft.com/office/drawing/2014/main" id="{1C7478BB-CB13-4B1F-ADBB-2760DF70690B}"/>
              </a:ext>
            </a:extLst>
          </p:cNvPr>
          <p:cNvSpPr txBox="1"/>
          <p:nvPr/>
        </p:nvSpPr>
        <p:spPr>
          <a:xfrm>
            <a:off x="4921496" y="5891475"/>
            <a:ext cx="3416747" cy="553998"/>
          </a:xfrm>
          <a:prstGeom prst="rect">
            <a:avLst/>
          </a:prstGeom>
          <a:noFill/>
        </p:spPr>
        <p:txBody>
          <a:bodyPr wrap="square" rtlCol="0">
            <a:spAutoFit/>
          </a:bodyPr>
          <a:lstStyle/>
          <a:p>
            <a:r>
              <a:rPr lang="en-US"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Gene Therapy for Vision Loss</a:t>
            </a:r>
            <a:endParaRPr lang="en-IN" dirty="0">
              <a:effectLst/>
              <a:latin typeface="Arial" panose="020B0604020202020204" pitchFamily="34" charset="0"/>
              <a:ea typeface="MS Mincho" panose="02020609040205080304" pitchFamily="49" charset="-128"/>
              <a:cs typeface="Arial" panose="020B0604020202020204" pitchFamily="34" charset="0"/>
            </a:endParaRPr>
          </a:p>
          <a:p>
            <a:endParaRPr lang="en-US" altLang="ko-KR" sz="1200" dirty="0">
              <a:solidFill>
                <a:schemeClr val="tx1">
                  <a:lumMod val="75000"/>
                  <a:lumOff val="25000"/>
                </a:schemeClr>
              </a:solidFill>
              <a:cs typeface="Arial" pitchFamily="34" charset="0"/>
            </a:endParaRPr>
          </a:p>
        </p:txBody>
      </p:sp>
      <p:sp>
        <p:nvSpPr>
          <p:cNvPr id="25" name="Freeform 16">
            <a:extLst>
              <a:ext uri="{FF2B5EF4-FFF2-40B4-BE49-F238E27FC236}">
                <a16:creationId xmlns:a16="http://schemas.microsoft.com/office/drawing/2014/main" id="{1299A1F0-E667-476E-8735-F71E87136108}"/>
              </a:ext>
            </a:extLst>
          </p:cNvPr>
          <p:cNvSpPr/>
          <p:nvPr/>
        </p:nvSpPr>
        <p:spPr>
          <a:xfrm>
            <a:off x="4512932" y="5872012"/>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cs typeface="Arial" pitchFamily="34" charset="0"/>
            </a:endParaRPr>
          </a:p>
        </p:txBody>
      </p:sp>
      <p:sp>
        <p:nvSpPr>
          <p:cNvPr id="26" name="Freeform 17">
            <a:extLst>
              <a:ext uri="{FF2B5EF4-FFF2-40B4-BE49-F238E27FC236}">
                <a16:creationId xmlns:a16="http://schemas.microsoft.com/office/drawing/2014/main" id="{800E6798-8657-4CFC-A6B4-521D2E7277CD}"/>
              </a:ext>
            </a:extLst>
          </p:cNvPr>
          <p:cNvSpPr/>
          <p:nvPr/>
        </p:nvSpPr>
        <p:spPr>
          <a:xfrm>
            <a:off x="5332188" y="5349272"/>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27" name="Freeform 18">
            <a:extLst>
              <a:ext uri="{FF2B5EF4-FFF2-40B4-BE49-F238E27FC236}">
                <a16:creationId xmlns:a16="http://schemas.microsoft.com/office/drawing/2014/main" id="{984D37AF-10AE-473F-9501-504D76D6FB6E}"/>
              </a:ext>
            </a:extLst>
          </p:cNvPr>
          <p:cNvSpPr/>
          <p:nvPr/>
        </p:nvSpPr>
        <p:spPr>
          <a:xfrm>
            <a:off x="6106135" y="4801818"/>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28" name="Freeform 19">
            <a:extLst>
              <a:ext uri="{FF2B5EF4-FFF2-40B4-BE49-F238E27FC236}">
                <a16:creationId xmlns:a16="http://schemas.microsoft.com/office/drawing/2014/main" id="{FE63B231-2787-483B-990B-6528931153CF}"/>
              </a:ext>
            </a:extLst>
          </p:cNvPr>
          <p:cNvSpPr/>
          <p:nvPr/>
        </p:nvSpPr>
        <p:spPr>
          <a:xfrm>
            <a:off x="6900678" y="4233768"/>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32" name="TextBox 31">
            <a:extLst>
              <a:ext uri="{FF2B5EF4-FFF2-40B4-BE49-F238E27FC236}">
                <a16:creationId xmlns:a16="http://schemas.microsoft.com/office/drawing/2014/main" id="{AE867C31-4F05-49B1-A695-08BD09980DE2}"/>
              </a:ext>
            </a:extLst>
          </p:cNvPr>
          <p:cNvSpPr txBox="1"/>
          <p:nvPr/>
        </p:nvSpPr>
        <p:spPr>
          <a:xfrm>
            <a:off x="8067496" y="3619370"/>
            <a:ext cx="4002584" cy="646331"/>
          </a:xfrm>
          <a:prstGeom prst="rect">
            <a:avLst/>
          </a:prstGeom>
          <a:noFill/>
        </p:spPr>
        <p:txBody>
          <a:bodyPr wrap="square" rtlCol="0">
            <a:spAutoFit/>
          </a:bodyPr>
          <a:lstStyle/>
          <a:p>
            <a:r>
              <a:rPr lang="en-US" dirty="0">
                <a:solidFill>
                  <a:srgbClr val="000000"/>
                </a:solidFill>
                <a:effectLst/>
                <a:ea typeface="Times New Roman" panose="02020603050405020304" pitchFamily="18" charset="0"/>
                <a:cs typeface="Times New Roman" panose="02020603050405020304" pitchFamily="18" charset="0"/>
              </a:rPr>
              <a:t>Corneal Inlay May Soon Replace Reading Glasses.</a:t>
            </a:r>
            <a:endParaRPr lang="en-IN" dirty="0">
              <a:effectLst/>
              <a:ea typeface="MS Mincho" panose="02020609040205080304" pitchFamily="49" charset="-128"/>
              <a:cs typeface="Times New Roman" panose="02020603050405020304" pitchFamily="18" charset="0"/>
            </a:endParaRPr>
          </a:p>
        </p:txBody>
      </p:sp>
      <p:sp>
        <p:nvSpPr>
          <p:cNvPr id="33" name="Freeform 19">
            <a:extLst>
              <a:ext uri="{FF2B5EF4-FFF2-40B4-BE49-F238E27FC236}">
                <a16:creationId xmlns:a16="http://schemas.microsoft.com/office/drawing/2014/main" id="{840AC481-4099-41DF-A1F4-9902B2F7DB45}"/>
              </a:ext>
            </a:extLst>
          </p:cNvPr>
          <p:cNvSpPr/>
          <p:nvPr/>
        </p:nvSpPr>
        <p:spPr>
          <a:xfrm>
            <a:off x="7670018" y="3664446"/>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42" name="Donut 22">
            <a:extLst>
              <a:ext uri="{FF2B5EF4-FFF2-40B4-BE49-F238E27FC236}">
                <a16:creationId xmlns:a16="http://schemas.microsoft.com/office/drawing/2014/main" id="{20F824FC-20C2-46F2-8E4C-5A5C6AE3F53F}"/>
              </a:ext>
            </a:extLst>
          </p:cNvPr>
          <p:cNvSpPr>
            <a:spLocks noChangeAspect="1"/>
          </p:cNvSpPr>
          <p:nvPr/>
        </p:nvSpPr>
        <p:spPr>
          <a:xfrm>
            <a:off x="7407954" y="3071111"/>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Donut 22">
            <a:extLst>
              <a:ext uri="{FF2B5EF4-FFF2-40B4-BE49-F238E27FC236}">
                <a16:creationId xmlns:a16="http://schemas.microsoft.com/office/drawing/2014/main" id="{F06C259B-199B-489F-8B07-F2CFB1059500}"/>
              </a:ext>
            </a:extLst>
          </p:cNvPr>
          <p:cNvSpPr>
            <a:spLocks noChangeAspect="1"/>
          </p:cNvSpPr>
          <p:nvPr/>
        </p:nvSpPr>
        <p:spPr>
          <a:xfrm>
            <a:off x="6648151" y="364569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4" name="Donut 22">
            <a:extLst>
              <a:ext uri="{FF2B5EF4-FFF2-40B4-BE49-F238E27FC236}">
                <a16:creationId xmlns:a16="http://schemas.microsoft.com/office/drawing/2014/main" id="{76165001-F20F-42A4-9F0C-E835432D09A4}"/>
              </a:ext>
            </a:extLst>
          </p:cNvPr>
          <p:cNvSpPr>
            <a:spLocks noChangeAspect="1"/>
          </p:cNvSpPr>
          <p:nvPr/>
        </p:nvSpPr>
        <p:spPr>
          <a:xfrm>
            <a:off x="5830608" y="4226780"/>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Donut 22">
            <a:extLst>
              <a:ext uri="{FF2B5EF4-FFF2-40B4-BE49-F238E27FC236}">
                <a16:creationId xmlns:a16="http://schemas.microsoft.com/office/drawing/2014/main" id="{F65149EB-D08C-476A-8D0A-290F54AE8DC2}"/>
              </a:ext>
            </a:extLst>
          </p:cNvPr>
          <p:cNvSpPr>
            <a:spLocks noChangeAspect="1"/>
          </p:cNvSpPr>
          <p:nvPr/>
        </p:nvSpPr>
        <p:spPr>
          <a:xfrm>
            <a:off x="5068122" y="4718669"/>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6" name="Donut 22">
            <a:extLst>
              <a:ext uri="{FF2B5EF4-FFF2-40B4-BE49-F238E27FC236}">
                <a16:creationId xmlns:a16="http://schemas.microsoft.com/office/drawing/2014/main" id="{8E8D0B3C-E359-48CF-91ED-DE45F7272855}"/>
              </a:ext>
            </a:extLst>
          </p:cNvPr>
          <p:cNvSpPr>
            <a:spLocks noChangeAspect="1"/>
          </p:cNvSpPr>
          <p:nvPr/>
        </p:nvSpPr>
        <p:spPr>
          <a:xfrm>
            <a:off x="4264549" y="5300955"/>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18351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FFF013E-F8C3-4681-A579-CCAD156165FB}"/>
              </a:ext>
            </a:extLst>
          </p:cNvPr>
          <p:cNvGraphicFramePr>
            <a:graphicFrameLocks noGrp="1"/>
          </p:cNvGraphicFramePr>
          <p:nvPr>
            <p:extLst>
              <p:ext uri="{D42A27DB-BD31-4B8C-83A1-F6EECF244321}">
                <p14:modId xmlns:p14="http://schemas.microsoft.com/office/powerpoint/2010/main" val="1428059743"/>
              </p:ext>
            </p:extLst>
          </p:nvPr>
        </p:nvGraphicFramePr>
        <p:xfrm>
          <a:off x="1377461" y="542536"/>
          <a:ext cx="9437077" cy="5772928"/>
        </p:xfrm>
        <a:graphic>
          <a:graphicData uri="http://schemas.openxmlformats.org/drawingml/2006/table">
            <a:tbl>
              <a:tblPr firstRow="1" bandRow="1">
                <a:tableStyleId>{C4B1156A-380E-4F78-BDF5-A606A8083BF9}</a:tableStyleId>
              </a:tblPr>
              <a:tblGrid>
                <a:gridCol w="3069101">
                  <a:extLst>
                    <a:ext uri="{9D8B030D-6E8A-4147-A177-3AD203B41FA5}">
                      <a16:colId xmlns:a16="http://schemas.microsoft.com/office/drawing/2014/main" val="3835000381"/>
                    </a:ext>
                  </a:extLst>
                </a:gridCol>
                <a:gridCol w="3183988">
                  <a:extLst>
                    <a:ext uri="{9D8B030D-6E8A-4147-A177-3AD203B41FA5}">
                      <a16:colId xmlns:a16="http://schemas.microsoft.com/office/drawing/2014/main" val="3303629811"/>
                    </a:ext>
                  </a:extLst>
                </a:gridCol>
                <a:gridCol w="3183988">
                  <a:extLst>
                    <a:ext uri="{9D8B030D-6E8A-4147-A177-3AD203B41FA5}">
                      <a16:colId xmlns:a16="http://schemas.microsoft.com/office/drawing/2014/main" val="924909563"/>
                    </a:ext>
                  </a:extLst>
                </a:gridCol>
              </a:tblGrid>
              <a:tr h="824704">
                <a:tc>
                  <a:txBody>
                    <a:bodyPr/>
                    <a:lstStyle/>
                    <a:p>
                      <a:pPr algn="l"/>
                      <a:r>
                        <a:rPr lang="en-US" sz="3200" b="0" dirty="0">
                          <a:latin typeface="Arial" panose="020B0604020202020204" pitchFamily="34" charset="0"/>
                          <a:cs typeface="Arial" panose="020B0604020202020204" pitchFamily="34" charset="0"/>
                        </a:rPr>
                        <a:t>Roll No.</a:t>
                      </a:r>
                      <a:endParaRPr lang="en-IN" sz="32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2C8"/>
                    </a:solidFill>
                  </a:tcPr>
                </a:tc>
                <a:tc>
                  <a:txBody>
                    <a:bodyPr/>
                    <a:lstStyle/>
                    <a:p>
                      <a:pPr algn="l"/>
                      <a:r>
                        <a:rPr lang="en-US" sz="3200" b="0" dirty="0">
                          <a:latin typeface="Arial" panose="020B0604020202020204" pitchFamily="34" charset="0"/>
                          <a:cs typeface="Arial" panose="020B0604020202020204" pitchFamily="34" charset="0"/>
                        </a:rPr>
                        <a:t>Name</a:t>
                      </a:r>
                      <a:endParaRPr lang="en-IN" sz="32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2C8"/>
                    </a:solidFill>
                  </a:tcPr>
                </a:tc>
                <a:tc>
                  <a:txBody>
                    <a:bodyPr/>
                    <a:lstStyle/>
                    <a:p>
                      <a:pPr algn="l"/>
                      <a:r>
                        <a:rPr lang="en-US" sz="3200" b="0" dirty="0">
                          <a:latin typeface="Arial" panose="020B0604020202020204" pitchFamily="34" charset="0"/>
                          <a:cs typeface="Arial" panose="020B0604020202020204" pitchFamily="34" charset="0"/>
                        </a:rPr>
                        <a:t>Batch</a:t>
                      </a:r>
                      <a:endParaRPr lang="en-IN" sz="32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FD2C8"/>
                    </a:solidFill>
                  </a:tcPr>
                </a:tc>
                <a:extLst>
                  <a:ext uri="{0D108BD9-81ED-4DB2-BD59-A6C34878D82A}">
                    <a16:rowId xmlns:a16="http://schemas.microsoft.com/office/drawing/2014/main" val="67906345"/>
                  </a:ext>
                </a:extLst>
              </a:tr>
              <a:tr h="824704">
                <a:tc>
                  <a:txBody>
                    <a:bodyPr/>
                    <a:lstStyle/>
                    <a:p>
                      <a:pPr algn="l"/>
                      <a:r>
                        <a:rPr lang="en-US" dirty="0">
                          <a:latin typeface="Arial" panose="020B0604020202020204" pitchFamily="34" charset="0"/>
                          <a:cs typeface="Arial" panose="020B0604020202020204" pitchFamily="34" charset="0"/>
                        </a:rPr>
                        <a:t>C032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Aryan Mehta</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B1</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395531"/>
                  </a:ext>
                </a:extLst>
              </a:tr>
              <a:tr h="824704">
                <a:tc>
                  <a:txBody>
                    <a:bodyPr/>
                    <a:lstStyle/>
                    <a:p>
                      <a:pPr algn="l"/>
                      <a:r>
                        <a:rPr lang="en-US" dirty="0">
                          <a:latin typeface="Arial" panose="020B0604020202020204" pitchFamily="34" charset="0"/>
                          <a:cs typeface="Arial" panose="020B0604020202020204" pitchFamily="34" charset="0"/>
                        </a:rPr>
                        <a:t>C034</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Reneeka Nadkarni</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1167796"/>
                  </a:ext>
                </a:extLst>
              </a:tr>
              <a:tr h="824704">
                <a:tc>
                  <a:txBody>
                    <a:bodyPr/>
                    <a:lstStyle/>
                    <a:p>
                      <a:pPr algn="l"/>
                      <a:r>
                        <a:rPr lang="en-US" dirty="0">
                          <a:latin typeface="Arial" panose="020B0604020202020204" pitchFamily="34" charset="0"/>
                          <a:cs typeface="Arial" panose="020B0604020202020204" pitchFamily="34" charset="0"/>
                        </a:rPr>
                        <a:t>C044</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Amishi Desai</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50877"/>
                  </a:ext>
                </a:extLst>
              </a:tr>
              <a:tr h="824704">
                <a:tc>
                  <a:txBody>
                    <a:bodyPr/>
                    <a:lstStyle/>
                    <a:p>
                      <a:pPr algn="l"/>
                      <a:r>
                        <a:rPr lang="en-US" dirty="0">
                          <a:latin typeface="Arial" panose="020B0604020202020204" pitchFamily="34" charset="0"/>
                          <a:cs typeface="Arial" panose="020B0604020202020204" pitchFamily="34" charset="0"/>
                        </a:rPr>
                        <a:t>C049</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Chahel Gupta</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219793"/>
                  </a:ext>
                </a:extLst>
              </a:tr>
              <a:tr h="824704">
                <a:tc>
                  <a:txBody>
                    <a:bodyPr/>
                    <a:lstStyle/>
                    <a:p>
                      <a:pPr algn="l"/>
                      <a:r>
                        <a:rPr lang="en-US" dirty="0">
                          <a:latin typeface="Arial" panose="020B0604020202020204" pitchFamily="34" charset="0"/>
                          <a:cs typeface="Arial" panose="020B0604020202020204" pitchFamily="34" charset="0"/>
                        </a:rPr>
                        <a:t>C056</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Aneri Patel</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047171"/>
                  </a:ext>
                </a:extLst>
              </a:tr>
              <a:tr h="824704">
                <a:tc>
                  <a:txBody>
                    <a:bodyPr/>
                    <a:lstStyle/>
                    <a:p>
                      <a:pPr algn="l"/>
                      <a:r>
                        <a:rPr lang="en-US" dirty="0">
                          <a:latin typeface="Arial" panose="020B0604020202020204" pitchFamily="34" charset="0"/>
                          <a:cs typeface="Arial" panose="020B0604020202020204" pitchFamily="34" charset="0"/>
                        </a:rPr>
                        <a:t>C065</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Kirtan Thakkar</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latin typeface="Arial" panose="020B0604020202020204" pitchFamily="34" charset="0"/>
                          <a:cs typeface="Arial" panose="020B0604020202020204" pitchFamily="34" charset="0"/>
                        </a:rPr>
                        <a:t>B2</a:t>
                      </a:r>
                      <a:endParaRPr lang="en-IN"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566477"/>
                  </a:ext>
                </a:extLst>
              </a:tr>
            </a:tbl>
          </a:graphicData>
        </a:graphic>
      </p:graphicFrame>
    </p:spTree>
    <p:extLst>
      <p:ext uri="{BB962C8B-B14F-4D97-AF65-F5344CB8AC3E}">
        <p14:creationId xmlns:p14="http://schemas.microsoft.com/office/powerpoint/2010/main" val="3641510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17114" y="704582"/>
            <a:ext cx="11573197" cy="724247"/>
          </a:xfrm>
        </p:spPr>
        <p:txBody>
          <a:bodyPr/>
          <a:lstStyle/>
          <a:p>
            <a:r>
              <a:rPr lang="en-US" sz="4800" dirty="0"/>
              <a:t>10 VISION SAYING ADVANCES IN MEDICINE</a:t>
            </a:r>
          </a:p>
        </p:txBody>
      </p:sp>
      <p:sp>
        <p:nvSpPr>
          <p:cNvPr id="3" name="Rounded Rectangle 25">
            <a:extLst>
              <a:ext uri="{FF2B5EF4-FFF2-40B4-BE49-F238E27FC236}">
                <a16:creationId xmlns:a16="http://schemas.microsoft.com/office/drawing/2014/main" id="{490F17F6-7783-4D0B-9C28-BA3FDFF2E8C5}"/>
              </a:ext>
            </a:extLst>
          </p:cNvPr>
          <p:cNvSpPr/>
          <p:nvPr/>
        </p:nvSpPr>
        <p:spPr>
          <a:xfrm>
            <a:off x="6486225" y="2474197"/>
            <a:ext cx="792000" cy="1756063"/>
          </a:xfrm>
          <a:prstGeom prst="roundRect">
            <a:avLst>
              <a:gd name="adj" fmla="val 50000"/>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4" name="Rounded Rectangle 29">
            <a:extLst>
              <a:ext uri="{FF2B5EF4-FFF2-40B4-BE49-F238E27FC236}">
                <a16:creationId xmlns:a16="http://schemas.microsoft.com/office/drawing/2014/main" id="{095C6305-C7B4-460B-8ACF-D4DCA0D70EDB}"/>
              </a:ext>
            </a:extLst>
          </p:cNvPr>
          <p:cNvSpPr/>
          <p:nvPr/>
        </p:nvSpPr>
        <p:spPr>
          <a:xfrm>
            <a:off x="7275495" y="1886013"/>
            <a:ext cx="792000" cy="1756063"/>
          </a:xfrm>
          <a:prstGeom prst="roundRect">
            <a:avLst>
              <a:gd name="adj" fmla="val 50000"/>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5" name="Rounded Rectangle 21">
            <a:extLst>
              <a:ext uri="{FF2B5EF4-FFF2-40B4-BE49-F238E27FC236}">
                <a16:creationId xmlns:a16="http://schemas.microsoft.com/office/drawing/2014/main" id="{22721254-9024-4600-A148-FC99544728C3}"/>
              </a:ext>
            </a:extLst>
          </p:cNvPr>
          <p:cNvSpPr/>
          <p:nvPr/>
        </p:nvSpPr>
        <p:spPr>
          <a:xfrm>
            <a:off x="5696106" y="3050261"/>
            <a:ext cx="792000" cy="1756063"/>
          </a:xfrm>
          <a:prstGeom prst="roundRect">
            <a:avLst>
              <a:gd name="adj" fmla="val 50000"/>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6" name="Rounded Rectangle 33">
            <a:extLst>
              <a:ext uri="{FF2B5EF4-FFF2-40B4-BE49-F238E27FC236}">
                <a16:creationId xmlns:a16="http://schemas.microsoft.com/office/drawing/2014/main" id="{36FF7D56-ABC9-4C6A-BB0D-2A58E4C018CE}"/>
              </a:ext>
            </a:extLst>
          </p:cNvPr>
          <p:cNvSpPr/>
          <p:nvPr/>
        </p:nvSpPr>
        <p:spPr>
          <a:xfrm>
            <a:off x="4904579" y="3608466"/>
            <a:ext cx="792000" cy="1756063"/>
          </a:xfrm>
          <a:prstGeom prst="roundRect">
            <a:avLst>
              <a:gd name="adj" fmla="val 50000"/>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7" name="Rounded Rectangle 37">
            <a:extLst>
              <a:ext uri="{FF2B5EF4-FFF2-40B4-BE49-F238E27FC236}">
                <a16:creationId xmlns:a16="http://schemas.microsoft.com/office/drawing/2014/main" id="{BB9A6198-04C8-431B-A3B5-CBBED28EDF57}"/>
              </a:ext>
            </a:extLst>
          </p:cNvPr>
          <p:cNvSpPr/>
          <p:nvPr/>
        </p:nvSpPr>
        <p:spPr>
          <a:xfrm>
            <a:off x="4115247" y="4133446"/>
            <a:ext cx="792000" cy="1756063"/>
          </a:xfrm>
          <a:prstGeom prst="roundRect">
            <a:avLst>
              <a:gd name="adj" fmla="val 50000"/>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8" name="TextBox 7">
            <a:extLst>
              <a:ext uri="{FF2B5EF4-FFF2-40B4-BE49-F238E27FC236}">
                <a16:creationId xmlns:a16="http://schemas.microsoft.com/office/drawing/2014/main" id="{8A51B981-EF63-4DAD-9729-68F42BF8351D}"/>
              </a:ext>
            </a:extLst>
          </p:cNvPr>
          <p:cNvSpPr txBox="1"/>
          <p:nvPr/>
        </p:nvSpPr>
        <p:spPr>
          <a:xfrm>
            <a:off x="5696106" y="3323787"/>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08</a:t>
            </a:r>
            <a:endParaRPr lang="ko-KR" altLang="en-US" sz="3200" b="1" dirty="0">
              <a:solidFill>
                <a:schemeClr val="bg1"/>
              </a:solidFill>
              <a:cs typeface="Arial" pitchFamily="34" charset="0"/>
            </a:endParaRPr>
          </a:p>
        </p:txBody>
      </p:sp>
      <p:sp>
        <p:nvSpPr>
          <p:cNvPr id="9" name="TextBox 8">
            <a:extLst>
              <a:ext uri="{FF2B5EF4-FFF2-40B4-BE49-F238E27FC236}">
                <a16:creationId xmlns:a16="http://schemas.microsoft.com/office/drawing/2014/main" id="{1D407822-0AE0-45F2-8E3E-66B30910BE4A}"/>
              </a:ext>
            </a:extLst>
          </p:cNvPr>
          <p:cNvSpPr txBox="1"/>
          <p:nvPr/>
        </p:nvSpPr>
        <p:spPr>
          <a:xfrm>
            <a:off x="6498789" y="2747723"/>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07</a:t>
            </a:r>
            <a:endParaRPr lang="ko-KR" altLang="en-US" sz="3200" b="1" dirty="0">
              <a:solidFill>
                <a:schemeClr val="bg1"/>
              </a:solidFill>
              <a:cs typeface="Arial" pitchFamily="34" charset="0"/>
            </a:endParaRPr>
          </a:p>
        </p:txBody>
      </p:sp>
      <p:sp>
        <p:nvSpPr>
          <p:cNvPr id="10" name="TextBox 9">
            <a:extLst>
              <a:ext uri="{FF2B5EF4-FFF2-40B4-BE49-F238E27FC236}">
                <a16:creationId xmlns:a16="http://schemas.microsoft.com/office/drawing/2014/main" id="{53A396C8-6468-4BAD-8582-972F79E72B6D}"/>
              </a:ext>
            </a:extLst>
          </p:cNvPr>
          <p:cNvSpPr txBox="1"/>
          <p:nvPr/>
        </p:nvSpPr>
        <p:spPr>
          <a:xfrm>
            <a:off x="7273064" y="2171659"/>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06</a:t>
            </a:r>
            <a:endParaRPr lang="ko-KR" altLang="en-US" sz="3200" b="1" dirty="0">
              <a:solidFill>
                <a:schemeClr val="bg1"/>
              </a:solidFill>
              <a:cs typeface="Arial" pitchFamily="34" charset="0"/>
            </a:endParaRPr>
          </a:p>
        </p:txBody>
      </p:sp>
      <p:sp>
        <p:nvSpPr>
          <p:cNvPr id="11" name="TextBox 10">
            <a:extLst>
              <a:ext uri="{FF2B5EF4-FFF2-40B4-BE49-F238E27FC236}">
                <a16:creationId xmlns:a16="http://schemas.microsoft.com/office/drawing/2014/main" id="{4D1C4B9E-CA45-4A42-81FF-34D894F7ED77}"/>
              </a:ext>
            </a:extLst>
          </p:cNvPr>
          <p:cNvSpPr txBox="1"/>
          <p:nvPr/>
        </p:nvSpPr>
        <p:spPr>
          <a:xfrm>
            <a:off x="4911965" y="3899851"/>
            <a:ext cx="767507"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09</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D463C5E5-7CBE-4359-8DFD-D1B811302BD0}"/>
              </a:ext>
            </a:extLst>
          </p:cNvPr>
          <p:cNvSpPr txBox="1"/>
          <p:nvPr/>
        </p:nvSpPr>
        <p:spPr>
          <a:xfrm>
            <a:off x="4111545" y="4398996"/>
            <a:ext cx="787464" cy="584775"/>
          </a:xfrm>
          <a:prstGeom prst="rect">
            <a:avLst/>
          </a:prstGeom>
          <a:noFill/>
        </p:spPr>
        <p:txBody>
          <a:bodyPr wrap="square" rtlCol="0" anchor="ctr">
            <a:spAutoFit/>
          </a:bodyPr>
          <a:lstStyle/>
          <a:p>
            <a:pPr algn="ctr"/>
            <a:r>
              <a:rPr lang="en-US" altLang="ko-KR" sz="3200" b="1" dirty="0">
                <a:solidFill>
                  <a:schemeClr val="bg1"/>
                </a:solidFill>
                <a:cs typeface="Arial" pitchFamily="34" charset="0"/>
              </a:rPr>
              <a:t>10</a:t>
            </a:r>
            <a:endParaRPr lang="ko-KR" altLang="en-US" sz="3200" b="1" dirty="0">
              <a:solidFill>
                <a:schemeClr val="bg1"/>
              </a:solidFill>
              <a:cs typeface="Arial" pitchFamily="34" charset="0"/>
            </a:endParaRPr>
          </a:p>
        </p:txBody>
      </p:sp>
      <p:sp>
        <p:nvSpPr>
          <p:cNvPr id="13" name="Rectangle 12">
            <a:extLst>
              <a:ext uri="{FF2B5EF4-FFF2-40B4-BE49-F238E27FC236}">
                <a16:creationId xmlns:a16="http://schemas.microsoft.com/office/drawing/2014/main" id="{6AF57833-BE25-4E74-AFAE-133FE33EED9A}"/>
              </a:ext>
            </a:extLst>
          </p:cNvPr>
          <p:cNvSpPr/>
          <p:nvPr/>
        </p:nvSpPr>
        <p:spPr>
          <a:xfrm>
            <a:off x="2" y="4945441"/>
            <a:ext cx="4117590" cy="171389"/>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14" name="Rectangle 13">
            <a:extLst>
              <a:ext uri="{FF2B5EF4-FFF2-40B4-BE49-F238E27FC236}">
                <a16:creationId xmlns:a16="http://schemas.microsoft.com/office/drawing/2014/main" id="{22CB970D-BE4A-4B26-9B86-30975C2B57EC}"/>
              </a:ext>
            </a:extLst>
          </p:cNvPr>
          <p:cNvSpPr/>
          <p:nvPr/>
        </p:nvSpPr>
        <p:spPr>
          <a:xfrm>
            <a:off x="8067495" y="2689010"/>
            <a:ext cx="4124505" cy="170947"/>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
        <p:nvSpPr>
          <p:cNvPr id="21" name="TextBox 20">
            <a:extLst>
              <a:ext uri="{FF2B5EF4-FFF2-40B4-BE49-F238E27FC236}">
                <a16:creationId xmlns:a16="http://schemas.microsoft.com/office/drawing/2014/main" id="{04B2E893-CDFB-4D06-BEBD-2338812AB285}"/>
              </a:ext>
            </a:extLst>
          </p:cNvPr>
          <p:cNvSpPr txBox="1"/>
          <p:nvPr/>
        </p:nvSpPr>
        <p:spPr>
          <a:xfrm>
            <a:off x="7298156" y="4250246"/>
            <a:ext cx="3416747" cy="830997"/>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Implant May Reduce Office Visits</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US" altLang="ko-KR"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FB18F70C-2FDA-4539-83FF-C67B41057A5B}"/>
              </a:ext>
            </a:extLst>
          </p:cNvPr>
          <p:cNvSpPr txBox="1"/>
          <p:nvPr/>
        </p:nvSpPr>
        <p:spPr>
          <a:xfrm>
            <a:off x="6495423" y="4894177"/>
            <a:ext cx="3416747" cy="769441"/>
          </a:xfrm>
          <a:prstGeom prst="rect">
            <a:avLst/>
          </a:prstGeom>
          <a:noFill/>
        </p:spPr>
        <p:txBody>
          <a:bodyPr wrap="square" rtlCol="0">
            <a:spAutoFit/>
          </a:bodyPr>
          <a:lstStyle/>
          <a:p>
            <a:r>
              <a:rPr lang="en-US" sz="1800" dirty="0">
                <a:solidFill>
                  <a:srgbClr val="000000"/>
                </a:solidFill>
                <a:effectLst/>
                <a:ea typeface="Times New Roman" panose="02020603050405020304" pitchFamily="18" charset="0"/>
                <a:cs typeface="Times New Roman" panose="02020603050405020304" pitchFamily="18" charset="0"/>
              </a:rPr>
              <a:t>Smartphone Eye Exams</a:t>
            </a:r>
            <a:endParaRPr lang="en-IN" sz="1800" dirty="0">
              <a:effectLst/>
              <a:ea typeface="MS Mincho" panose="02020609040205080304" pitchFamily="49" charset="-128"/>
              <a:cs typeface="Times New Roman" panose="02020603050405020304" pitchFamily="18" charset="0"/>
            </a:endParaRPr>
          </a:p>
          <a:p>
            <a:endParaRPr lang="en-IN" sz="1400" dirty="0">
              <a:effectLst/>
              <a:ea typeface="MS Mincho" panose="02020609040205080304" pitchFamily="49" charset="-128"/>
              <a:cs typeface="Times New Roman" panose="02020603050405020304" pitchFamily="18" charset="0"/>
            </a:endParaRPr>
          </a:p>
          <a:p>
            <a:endParaRPr lang="en-US" altLang="ko-KR" sz="12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3DCA32AA-A743-41D2-B080-60A4E4FC4113}"/>
              </a:ext>
            </a:extLst>
          </p:cNvPr>
          <p:cNvSpPr txBox="1"/>
          <p:nvPr/>
        </p:nvSpPr>
        <p:spPr>
          <a:xfrm>
            <a:off x="5727870" y="5434802"/>
            <a:ext cx="4184300" cy="369332"/>
          </a:xfrm>
          <a:prstGeom prst="rect">
            <a:avLst/>
          </a:prstGeom>
          <a:noFill/>
        </p:spPr>
        <p:txBody>
          <a:bodyPr wrap="square" rtlCol="0">
            <a:spAutoFit/>
          </a:bodyPr>
          <a:lstStyle/>
          <a:p>
            <a:pPr lvl="0"/>
            <a:r>
              <a:rPr lang="en-US" sz="1800" dirty="0">
                <a:solidFill>
                  <a:srgbClr val="000000"/>
                </a:solidFill>
                <a:effectLst/>
                <a:latin typeface="Arial" panose="020B0604020202020204" pitchFamily="34" charset="0"/>
                <a:ea typeface="Times New Roman" panose="02020603050405020304" pitchFamily="18" charset="0"/>
              </a:rPr>
              <a:t>A Sharp Eye Drop Replacement</a:t>
            </a:r>
            <a:endParaRPr lang="en-IN" sz="1400" dirty="0">
              <a:effectLst/>
              <a:latin typeface="Cambria" panose="02040503050406030204" pitchFamily="18" charset="0"/>
              <a:ea typeface="MS Mincho" panose="02020609040205080304" pitchFamily="49" charset="-128"/>
              <a:cs typeface="Times New Roman" panose="02020603050405020304" pitchFamily="18" charset="0"/>
            </a:endParaRPr>
          </a:p>
        </p:txBody>
      </p:sp>
      <p:sp>
        <p:nvSpPr>
          <p:cNvPr id="24" name="TextBox 23">
            <a:extLst>
              <a:ext uri="{FF2B5EF4-FFF2-40B4-BE49-F238E27FC236}">
                <a16:creationId xmlns:a16="http://schemas.microsoft.com/office/drawing/2014/main" id="{1C7478BB-CB13-4B1F-ADBB-2760DF70690B}"/>
              </a:ext>
            </a:extLst>
          </p:cNvPr>
          <p:cNvSpPr txBox="1"/>
          <p:nvPr/>
        </p:nvSpPr>
        <p:spPr>
          <a:xfrm>
            <a:off x="4921496" y="5891475"/>
            <a:ext cx="3416747" cy="553998"/>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Apps for the Blind</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US" altLang="ko-KR" sz="1200" dirty="0">
              <a:solidFill>
                <a:schemeClr val="tx1">
                  <a:lumMod val="75000"/>
                  <a:lumOff val="25000"/>
                </a:schemeClr>
              </a:solidFill>
              <a:cs typeface="Arial" pitchFamily="34" charset="0"/>
            </a:endParaRPr>
          </a:p>
        </p:txBody>
      </p:sp>
      <p:sp>
        <p:nvSpPr>
          <p:cNvPr id="25" name="Freeform 16">
            <a:extLst>
              <a:ext uri="{FF2B5EF4-FFF2-40B4-BE49-F238E27FC236}">
                <a16:creationId xmlns:a16="http://schemas.microsoft.com/office/drawing/2014/main" id="{1299A1F0-E667-476E-8735-F71E87136108}"/>
              </a:ext>
            </a:extLst>
          </p:cNvPr>
          <p:cNvSpPr/>
          <p:nvPr/>
        </p:nvSpPr>
        <p:spPr>
          <a:xfrm>
            <a:off x="4512932" y="5872012"/>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cs typeface="Arial" pitchFamily="34" charset="0"/>
            </a:endParaRPr>
          </a:p>
        </p:txBody>
      </p:sp>
      <p:sp>
        <p:nvSpPr>
          <p:cNvPr id="26" name="Freeform 17">
            <a:extLst>
              <a:ext uri="{FF2B5EF4-FFF2-40B4-BE49-F238E27FC236}">
                <a16:creationId xmlns:a16="http://schemas.microsoft.com/office/drawing/2014/main" id="{800E6798-8657-4CFC-A6B4-521D2E7277CD}"/>
              </a:ext>
            </a:extLst>
          </p:cNvPr>
          <p:cNvSpPr/>
          <p:nvPr/>
        </p:nvSpPr>
        <p:spPr>
          <a:xfrm>
            <a:off x="5332188" y="5349272"/>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27" name="Freeform 18">
            <a:extLst>
              <a:ext uri="{FF2B5EF4-FFF2-40B4-BE49-F238E27FC236}">
                <a16:creationId xmlns:a16="http://schemas.microsoft.com/office/drawing/2014/main" id="{984D37AF-10AE-473F-9501-504D76D6FB6E}"/>
              </a:ext>
            </a:extLst>
          </p:cNvPr>
          <p:cNvSpPr/>
          <p:nvPr/>
        </p:nvSpPr>
        <p:spPr>
          <a:xfrm>
            <a:off x="6106135" y="4801818"/>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28" name="Freeform 19">
            <a:extLst>
              <a:ext uri="{FF2B5EF4-FFF2-40B4-BE49-F238E27FC236}">
                <a16:creationId xmlns:a16="http://schemas.microsoft.com/office/drawing/2014/main" id="{FE63B231-2787-483B-990B-6528931153CF}"/>
              </a:ext>
            </a:extLst>
          </p:cNvPr>
          <p:cNvSpPr/>
          <p:nvPr/>
        </p:nvSpPr>
        <p:spPr>
          <a:xfrm>
            <a:off x="6900678" y="4233768"/>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32" name="TextBox 31">
            <a:extLst>
              <a:ext uri="{FF2B5EF4-FFF2-40B4-BE49-F238E27FC236}">
                <a16:creationId xmlns:a16="http://schemas.microsoft.com/office/drawing/2014/main" id="{AE867C31-4F05-49B1-A695-08BD09980DE2}"/>
              </a:ext>
            </a:extLst>
          </p:cNvPr>
          <p:cNvSpPr txBox="1"/>
          <p:nvPr/>
        </p:nvSpPr>
        <p:spPr>
          <a:xfrm>
            <a:off x="8067496" y="3680924"/>
            <a:ext cx="3416747" cy="584775"/>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Dr TV: Diagnosing Glaucoma</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sz="1400" dirty="0">
              <a:effectLst/>
              <a:ea typeface="MS Mincho" panose="02020609040205080304" pitchFamily="49" charset="-128"/>
              <a:cs typeface="Times New Roman" panose="02020603050405020304" pitchFamily="18" charset="0"/>
            </a:endParaRPr>
          </a:p>
        </p:txBody>
      </p:sp>
      <p:sp>
        <p:nvSpPr>
          <p:cNvPr id="33" name="Freeform 19">
            <a:extLst>
              <a:ext uri="{FF2B5EF4-FFF2-40B4-BE49-F238E27FC236}">
                <a16:creationId xmlns:a16="http://schemas.microsoft.com/office/drawing/2014/main" id="{840AC481-4099-41DF-A1F4-9902B2F7DB45}"/>
              </a:ext>
            </a:extLst>
          </p:cNvPr>
          <p:cNvSpPr/>
          <p:nvPr/>
        </p:nvSpPr>
        <p:spPr>
          <a:xfrm>
            <a:off x="7670018" y="3664446"/>
            <a:ext cx="381000" cy="247650"/>
          </a:xfrm>
          <a:custGeom>
            <a:avLst/>
            <a:gdLst>
              <a:gd name="connsiteX0" fmla="*/ 0 w 381000"/>
              <a:gd name="connsiteY0" fmla="*/ 0 h 247650"/>
              <a:gd name="connsiteX1" fmla="*/ 0 w 381000"/>
              <a:gd name="connsiteY1" fmla="*/ 247650 h 247650"/>
              <a:gd name="connsiteX2" fmla="*/ 381000 w 381000"/>
              <a:gd name="connsiteY2" fmla="*/ 247650 h 247650"/>
            </a:gdLst>
            <a:ahLst/>
            <a:cxnLst>
              <a:cxn ang="0">
                <a:pos x="connsiteX0" y="connsiteY0"/>
              </a:cxn>
              <a:cxn ang="0">
                <a:pos x="connsiteX1" y="connsiteY1"/>
              </a:cxn>
              <a:cxn ang="0">
                <a:pos x="connsiteX2" y="connsiteY2"/>
              </a:cxn>
            </a:cxnLst>
            <a:rect l="l" t="t" r="r" b="b"/>
            <a:pathLst>
              <a:path w="381000" h="247650">
                <a:moveTo>
                  <a:pt x="0" y="0"/>
                </a:moveTo>
                <a:lnTo>
                  <a:pt x="0" y="247650"/>
                </a:lnTo>
                <a:lnTo>
                  <a:pt x="381000" y="247650"/>
                </a:lnTo>
              </a:path>
            </a:pathLst>
          </a:custGeom>
          <a:ln w="12700">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rgbClr val="262626"/>
              </a:solidFill>
              <a:cs typeface="Arial" pitchFamily="34" charset="0"/>
            </a:endParaRPr>
          </a:p>
        </p:txBody>
      </p:sp>
      <p:sp>
        <p:nvSpPr>
          <p:cNvPr id="29" name="Donut 22">
            <a:extLst>
              <a:ext uri="{FF2B5EF4-FFF2-40B4-BE49-F238E27FC236}">
                <a16:creationId xmlns:a16="http://schemas.microsoft.com/office/drawing/2014/main" id="{52C5FF80-4529-49B7-B955-8B8B8776EA80}"/>
              </a:ext>
            </a:extLst>
          </p:cNvPr>
          <p:cNvSpPr>
            <a:spLocks noChangeAspect="1"/>
          </p:cNvSpPr>
          <p:nvPr/>
        </p:nvSpPr>
        <p:spPr>
          <a:xfrm>
            <a:off x="7401890" y="3003512"/>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0" name="Donut 22">
            <a:extLst>
              <a:ext uri="{FF2B5EF4-FFF2-40B4-BE49-F238E27FC236}">
                <a16:creationId xmlns:a16="http://schemas.microsoft.com/office/drawing/2014/main" id="{8D6447D4-E201-4F46-B317-EB793E1B9829}"/>
              </a:ext>
            </a:extLst>
          </p:cNvPr>
          <p:cNvSpPr>
            <a:spLocks noChangeAspect="1"/>
          </p:cNvSpPr>
          <p:nvPr/>
        </p:nvSpPr>
        <p:spPr>
          <a:xfrm>
            <a:off x="6616894" y="360602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1" name="Donut 22">
            <a:extLst>
              <a:ext uri="{FF2B5EF4-FFF2-40B4-BE49-F238E27FC236}">
                <a16:creationId xmlns:a16="http://schemas.microsoft.com/office/drawing/2014/main" id="{985E44A5-328E-4C4D-BE56-4C124256BE3A}"/>
              </a:ext>
            </a:extLst>
          </p:cNvPr>
          <p:cNvSpPr>
            <a:spLocks noChangeAspect="1"/>
          </p:cNvSpPr>
          <p:nvPr/>
        </p:nvSpPr>
        <p:spPr>
          <a:xfrm>
            <a:off x="5827625" y="4215127"/>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Donut 22">
            <a:extLst>
              <a:ext uri="{FF2B5EF4-FFF2-40B4-BE49-F238E27FC236}">
                <a16:creationId xmlns:a16="http://schemas.microsoft.com/office/drawing/2014/main" id="{837E4BC7-0B21-451D-A341-C1C9A346ACE1}"/>
              </a:ext>
            </a:extLst>
          </p:cNvPr>
          <p:cNvSpPr>
            <a:spLocks noChangeAspect="1"/>
          </p:cNvSpPr>
          <p:nvPr/>
        </p:nvSpPr>
        <p:spPr>
          <a:xfrm>
            <a:off x="5068122" y="4718669"/>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Donut 22">
            <a:extLst>
              <a:ext uri="{FF2B5EF4-FFF2-40B4-BE49-F238E27FC236}">
                <a16:creationId xmlns:a16="http://schemas.microsoft.com/office/drawing/2014/main" id="{4BB35EAA-C46D-4421-B15C-B3A8BCC14BCC}"/>
              </a:ext>
            </a:extLst>
          </p:cNvPr>
          <p:cNvSpPr>
            <a:spLocks noChangeAspect="1"/>
          </p:cNvSpPr>
          <p:nvPr/>
        </p:nvSpPr>
        <p:spPr>
          <a:xfrm>
            <a:off x="4239439" y="5325552"/>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Tree>
    <p:extLst>
      <p:ext uri="{BB962C8B-B14F-4D97-AF65-F5344CB8AC3E}">
        <p14:creationId xmlns:p14="http://schemas.microsoft.com/office/powerpoint/2010/main" val="251462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1C4493E-5119-4C89-A634-AC74B88426BF}"/>
              </a:ext>
            </a:extLst>
          </p:cNvPr>
          <p:cNvSpPr>
            <a:spLocks noGrp="1"/>
          </p:cNvSpPr>
          <p:nvPr>
            <p:ph type="pic" sz="quarter" idx="41"/>
          </p:nvPr>
        </p:nvSpPr>
        <p:spPr/>
      </p:sp>
      <p:sp>
        <p:nvSpPr>
          <p:cNvPr id="60" name="Freeform: Shape 59">
            <a:extLst>
              <a:ext uri="{FF2B5EF4-FFF2-40B4-BE49-F238E27FC236}">
                <a16:creationId xmlns:a16="http://schemas.microsoft.com/office/drawing/2014/main" id="{E83AC4F9-EA77-416E-BC16-0A4C5128E448}"/>
              </a:ext>
            </a:extLst>
          </p:cNvPr>
          <p:cNvSpPr/>
          <p:nvPr/>
        </p:nvSpPr>
        <p:spPr>
          <a:xfrm>
            <a:off x="5612858" y="278859"/>
            <a:ext cx="6300282" cy="6300282"/>
          </a:xfrm>
          <a:custGeom>
            <a:avLst/>
            <a:gdLst>
              <a:gd name="connsiteX0" fmla="*/ 3125370 w 6300282"/>
              <a:gd name="connsiteY0" fmla="*/ 4807201 h 6300282"/>
              <a:gd name="connsiteX1" fmla="*/ 3123465 w 6300282"/>
              <a:gd name="connsiteY1" fmla="*/ 4841491 h 6300282"/>
              <a:gd name="connsiteX2" fmla="*/ 3136800 w 6300282"/>
              <a:gd name="connsiteY2" fmla="*/ 4937693 h 6300282"/>
              <a:gd name="connsiteX3" fmla="*/ 3148230 w 6300282"/>
              <a:gd name="connsiteY3" fmla="*/ 4956743 h 6300282"/>
              <a:gd name="connsiteX4" fmla="*/ 3157755 w 6300282"/>
              <a:gd name="connsiteY4" fmla="*/ 4968173 h 6300282"/>
              <a:gd name="connsiteX5" fmla="*/ 3169185 w 6300282"/>
              <a:gd name="connsiteY5" fmla="*/ 4958648 h 6300282"/>
              <a:gd name="connsiteX6" fmla="*/ 3180615 w 6300282"/>
              <a:gd name="connsiteY6" fmla="*/ 4923406 h 6300282"/>
              <a:gd name="connsiteX7" fmla="*/ 3187283 w 6300282"/>
              <a:gd name="connsiteY7" fmla="*/ 4869113 h 6300282"/>
              <a:gd name="connsiteX8" fmla="*/ 3117750 w 6300282"/>
              <a:gd name="connsiteY8" fmla="*/ 4353811 h 6300282"/>
              <a:gd name="connsiteX9" fmla="*/ 3118703 w 6300282"/>
              <a:gd name="connsiteY9" fmla="*/ 4354316 h 6300282"/>
              <a:gd name="connsiteX10" fmla="*/ 3118703 w 6300282"/>
              <a:gd name="connsiteY10" fmla="*/ 4554788 h 6300282"/>
              <a:gd name="connsiteX11" fmla="*/ 3188235 w 6300282"/>
              <a:gd name="connsiteY11" fmla="*/ 4721476 h 6300282"/>
              <a:gd name="connsiteX12" fmla="*/ 3191093 w 6300282"/>
              <a:gd name="connsiteY12" fmla="*/ 4728143 h 6300282"/>
              <a:gd name="connsiteX13" fmla="*/ 3192998 w 6300282"/>
              <a:gd name="connsiteY13" fmla="*/ 4697663 h 6300282"/>
              <a:gd name="connsiteX14" fmla="*/ 3199665 w 6300282"/>
              <a:gd name="connsiteY14" fmla="*/ 4630036 h 6300282"/>
              <a:gd name="connsiteX15" fmla="*/ 3199665 w 6300282"/>
              <a:gd name="connsiteY15" fmla="*/ 4591936 h 6300282"/>
              <a:gd name="connsiteX16" fmla="*/ 3197760 w 6300282"/>
              <a:gd name="connsiteY16" fmla="*/ 4514783 h 6300282"/>
              <a:gd name="connsiteX17" fmla="*/ 3192998 w 6300282"/>
              <a:gd name="connsiteY17" fmla="*/ 4480493 h 6300282"/>
              <a:gd name="connsiteX18" fmla="*/ 3187283 w 6300282"/>
              <a:gd name="connsiteY18" fmla="*/ 4445251 h 6300282"/>
              <a:gd name="connsiteX19" fmla="*/ 3141563 w 6300282"/>
              <a:gd name="connsiteY19" fmla="*/ 4368098 h 6300282"/>
              <a:gd name="connsiteX20" fmla="*/ 3127870 w 6300282"/>
              <a:gd name="connsiteY20" fmla="*/ 4359169 h 6300282"/>
              <a:gd name="connsiteX21" fmla="*/ 3118703 w 6300282"/>
              <a:gd name="connsiteY21" fmla="*/ 4354316 h 6300282"/>
              <a:gd name="connsiteX22" fmla="*/ 3118703 w 6300282"/>
              <a:gd name="connsiteY22" fmla="*/ 4353811 h 6300282"/>
              <a:gd name="connsiteX23" fmla="*/ 3055372 w 6300282"/>
              <a:gd name="connsiteY23" fmla="*/ 4303465 h 6300282"/>
              <a:gd name="connsiteX24" fmla="*/ 3042037 w 6300282"/>
              <a:gd name="connsiteY24" fmla="*/ 4329183 h 6300282"/>
              <a:gd name="connsiteX25" fmla="*/ 3042990 w 6300282"/>
              <a:gd name="connsiteY25" fmla="*/ 4604455 h 6300282"/>
              <a:gd name="connsiteX26" fmla="*/ 3120142 w 6300282"/>
              <a:gd name="connsiteY26" fmla="*/ 4727328 h 6300282"/>
              <a:gd name="connsiteX27" fmla="*/ 3221107 w 6300282"/>
              <a:gd name="connsiteY27" fmla="*/ 4824483 h 6300282"/>
              <a:gd name="connsiteX28" fmla="*/ 3081090 w 6300282"/>
              <a:gd name="connsiteY28" fmla="*/ 4532065 h 6300282"/>
              <a:gd name="connsiteX29" fmla="*/ 3074422 w 6300282"/>
              <a:gd name="connsiteY29" fmla="*/ 4312038 h 6300282"/>
              <a:gd name="connsiteX30" fmla="*/ 3074422 w 6300282"/>
              <a:gd name="connsiteY30" fmla="*/ 4303465 h 6300282"/>
              <a:gd name="connsiteX31" fmla="*/ 3112988 w 6300282"/>
              <a:gd name="connsiteY31" fmla="*/ 3906136 h 6300282"/>
              <a:gd name="connsiteX32" fmla="*/ 3116798 w 6300282"/>
              <a:gd name="connsiteY32" fmla="*/ 4150928 h 6300282"/>
              <a:gd name="connsiteX33" fmla="*/ 3172043 w 6300282"/>
              <a:gd name="connsiteY33" fmla="*/ 4189981 h 6300282"/>
              <a:gd name="connsiteX34" fmla="*/ 3176805 w 6300282"/>
              <a:gd name="connsiteY34" fmla="*/ 4194743 h 6300282"/>
              <a:gd name="connsiteX35" fmla="*/ 3179663 w 6300282"/>
              <a:gd name="connsiteY35" fmla="*/ 4196648 h 6300282"/>
              <a:gd name="connsiteX36" fmla="*/ 3184425 w 6300282"/>
              <a:gd name="connsiteY36" fmla="*/ 4199506 h 6300282"/>
              <a:gd name="connsiteX37" fmla="*/ 3187283 w 6300282"/>
              <a:gd name="connsiteY37" fmla="*/ 4204268 h 6300282"/>
              <a:gd name="connsiteX38" fmla="*/ 3192045 w 6300282"/>
              <a:gd name="connsiteY38" fmla="*/ 4206173 h 6300282"/>
              <a:gd name="connsiteX39" fmla="*/ 3196808 w 6300282"/>
              <a:gd name="connsiteY39" fmla="*/ 4208078 h 6300282"/>
              <a:gd name="connsiteX40" fmla="*/ 3199665 w 6300282"/>
              <a:gd name="connsiteY40" fmla="*/ 3973763 h 6300282"/>
              <a:gd name="connsiteX41" fmla="*/ 3121560 w 6300282"/>
              <a:gd name="connsiteY41" fmla="*/ 3906136 h 6300282"/>
              <a:gd name="connsiteX42" fmla="*/ 3010605 w 6300282"/>
              <a:gd name="connsiteY42" fmla="*/ 3836741 h 6300282"/>
              <a:gd name="connsiteX43" fmla="*/ 2901067 w 6300282"/>
              <a:gd name="connsiteY43" fmla="*/ 4046291 h 6300282"/>
              <a:gd name="connsiteX44" fmla="*/ 2959170 w 6300282"/>
              <a:gd name="connsiteY44" fmla="*/ 4156780 h 6300282"/>
              <a:gd name="connsiteX45" fmla="*/ 3183007 w 6300282"/>
              <a:gd name="connsiteY45" fmla="*/ 4361568 h 6300282"/>
              <a:gd name="connsiteX46" fmla="*/ 3217297 w 6300282"/>
              <a:gd name="connsiteY46" fmla="*/ 4606361 h 6300282"/>
              <a:gd name="connsiteX47" fmla="*/ 3216345 w 6300282"/>
              <a:gd name="connsiteY47" fmla="*/ 4662558 h 6300282"/>
              <a:gd name="connsiteX48" fmla="*/ 3289687 w 6300282"/>
              <a:gd name="connsiteY48" fmla="*/ 4413956 h 6300282"/>
              <a:gd name="connsiteX49" fmla="*/ 3216345 w 6300282"/>
              <a:gd name="connsiteY49" fmla="*/ 4265366 h 6300282"/>
              <a:gd name="connsiteX50" fmla="*/ 3014415 w 6300282"/>
              <a:gd name="connsiteY50" fmla="*/ 4075818 h 6300282"/>
              <a:gd name="connsiteX51" fmla="*/ 3060135 w 6300282"/>
              <a:gd name="connsiteY51" fmla="*/ 3927228 h 6300282"/>
              <a:gd name="connsiteX52" fmla="*/ 3055372 w 6300282"/>
              <a:gd name="connsiteY52" fmla="*/ 3855791 h 6300282"/>
              <a:gd name="connsiteX53" fmla="*/ 3110130 w 6300282"/>
              <a:gd name="connsiteY53" fmla="*/ 3345113 h 6300282"/>
              <a:gd name="connsiteX54" fmla="*/ 3110130 w 6300282"/>
              <a:gd name="connsiteY54" fmla="*/ 3698491 h 6300282"/>
              <a:gd name="connsiteX55" fmla="*/ 3199665 w 6300282"/>
              <a:gd name="connsiteY55" fmla="*/ 3763261 h 6300282"/>
              <a:gd name="connsiteX56" fmla="*/ 3204428 w 6300282"/>
              <a:gd name="connsiteY56" fmla="*/ 3384166 h 6300282"/>
              <a:gd name="connsiteX57" fmla="*/ 2962980 w 6300282"/>
              <a:gd name="connsiteY57" fmla="*/ 3278575 h 6300282"/>
              <a:gd name="connsiteX58" fmla="*/ 2831535 w 6300282"/>
              <a:gd name="connsiteY58" fmla="*/ 3459550 h 6300282"/>
              <a:gd name="connsiteX59" fmla="*/ 2890590 w 6300282"/>
              <a:gd name="connsiteY59" fmla="*/ 3662433 h 6300282"/>
              <a:gd name="connsiteX60" fmla="*/ 3084900 w 6300282"/>
              <a:gd name="connsiteY60" fmla="*/ 3832930 h 6300282"/>
              <a:gd name="connsiteX61" fmla="*/ 3226822 w 6300282"/>
              <a:gd name="connsiteY61" fmla="*/ 3918655 h 6300282"/>
              <a:gd name="connsiteX62" fmla="*/ 3301117 w 6300282"/>
              <a:gd name="connsiteY62" fmla="*/ 4044385 h 6300282"/>
              <a:gd name="connsiteX63" fmla="*/ 3233490 w 6300282"/>
              <a:gd name="connsiteY63" fmla="*/ 4152970 h 6300282"/>
              <a:gd name="connsiteX64" fmla="*/ 3233490 w 6300282"/>
              <a:gd name="connsiteY64" fmla="*/ 4191070 h 6300282"/>
              <a:gd name="connsiteX65" fmla="*/ 3233490 w 6300282"/>
              <a:gd name="connsiteY65" fmla="*/ 4226313 h 6300282"/>
              <a:gd name="connsiteX66" fmla="*/ 3235395 w 6300282"/>
              <a:gd name="connsiteY66" fmla="*/ 4227265 h 6300282"/>
              <a:gd name="connsiteX67" fmla="*/ 3240157 w 6300282"/>
              <a:gd name="connsiteY67" fmla="*/ 4229170 h 6300282"/>
              <a:gd name="connsiteX68" fmla="*/ 3369697 w 6300282"/>
              <a:gd name="connsiteY68" fmla="*/ 4123443 h 6300282"/>
              <a:gd name="connsiteX69" fmla="*/ 3363982 w 6300282"/>
              <a:gd name="connsiteY69" fmla="*/ 3933895 h 6300282"/>
              <a:gd name="connsiteX70" fmla="*/ 3275400 w 6300282"/>
              <a:gd name="connsiteY70" fmla="*/ 3838645 h 6300282"/>
              <a:gd name="connsiteX71" fmla="*/ 3119190 w 6300282"/>
              <a:gd name="connsiteY71" fmla="*/ 3741490 h 6300282"/>
              <a:gd name="connsiteX72" fmla="*/ 3077280 w 6300282"/>
              <a:gd name="connsiteY72" fmla="*/ 3714820 h 6300282"/>
              <a:gd name="connsiteX73" fmla="*/ 2948692 w 6300282"/>
              <a:gd name="connsiteY73" fmla="*/ 3531940 h 6300282"/>
              <a:gd name="connsiteX74" fmla="*/ 3011557 w 6300282"/>
              <a:gd name="connsiteY74" fmla="*/ 3383350 h 6300282"/>
              <a:gd name="connsiteX75" fmla="*/ 3055372 w 6300282"/>
              <a:gd name="connsiteY75" fmla="*/ 3355728 h 6300282"/>
              <a:gd name="connsiteX76" fmla="*/ 3060135 w 6300282"/>
              <a:gd name="connsiteY76" fmla="*/ 3346203 h 6300282"/>
              <a:gd name="connsiteX77" fmla="*/ 3062040 w 6300282"/>
              <a:gd name="connsiteY77" fmla="*/ 3330963 h 6300282"/>
              <a:gd name="connsiteX78" fmla="*/ 3065850 w 6300282"/>
              <a:gd name="connsiteY78" fmla="*/ 3321438 h 6300282"/>
              <a:gd name="connsiteX79" fmla="*/ 3100605 w 6300282"/>
              <a:gd name="connsiteY79" fmla="*/ 2795521 h 6300282"/>
              <a:gd name="connsiteX80" fmla="*/ 3104415 w 6300282"/>
              <a:gd name="connsiteY80" fmla="*/ 3141278 h 6300282"/>
              <a:gd name="connsiteX81" fmla="*/ 3126323 w 6300282"/>
              <a:gd name="connsiteY81" fmla="*/ 3148898 h 6300282"/>
              <a:gd name="connsiteX82" fmla="*/ 3144420 w 6300282"/>
              <a:gd name="connsiteY82" fmla="*/ 3158423 h 6300282"/>
              <a:gd name="connsiteX83" fmla="*/ 3161565 w 6300282"/>
              <a:gd name="connsiteY83" fmla="*/ 3166043 h 6300282"/>
              <a:gd name="connsiteX84" fmla="*/ 3183473 w 6300282"/>
              <a:gd name="connsiteY84" fmla="*/ 3172711 h 6300282"/>
              <a:gd name="connsiteX85" fmla="*/ 3209190 w 6300282"/>
              <a:gd name="connsiteY85" fmla="*/ 3175568 h 6300282"/>
              <a:gd name="connsiteX86" fmla="*/ 3212048 w 6300282"/>
              <a:gd name="connsiteY86" fmla="*/ 2801236 h 6300282"/>
              <a:gd name="connsiteX87" fmla="*/ 2724855 w 6300282"/>
              <a:gd name="connsiteY87" fmla="*/ 2733745 h 6300282"/>
              <a:gd name="connsiteX88" fmla="*/ 2681040 w 6300282"/>
              <a:gd name="connsiteY88" fmla="*/ 2777560 h 6300282"/>
              <a:gd name="connsiteX89" fmla="*/ 2628652 w 6300282"/>
              <a:gd name="connsiteY89" fmla="*/ 2950916 h 6300282"/>
              <a:gd name="connsiteX90" fmla="*/ 2722950 w 6300282"/>
              <a:gd name="connsiteY90" fmla="*/ 3092838 h 6300282"/>
              <a:gd name="connsiteX91" fmla="*/ 2953455 w 6300282"/>
              <a:gd name="connsiteY91" fmla="*/ 3227141 h 6300282"/>
              <a:gd name="connsiteX92" fmla="*/ 3211582 w 6300282"/>
              <a:gd name="connsiteY92" fmla="*/ 3336678 h 6300282"/>
              <a:gd name="connsiteX93" fmla="*/ 3331597 w 6300282"/>
              <a:gd name="connsiteY93" fmla="*/ 3436691 h 6300282"/>
              <a:gd name="connsiteX94" fmla="*/ 3317310 w 6300282"/>
              <a:gd name="connsiteY94" fmla="*/ 3604330 h 6300282"/>
              <a:gd name="connsiteX95" fmla="*/ 3273495 w 6300282"/>
              <a:gd name="connsiteY95" fmla="*/ 3658623 h 6300282"/>
              <a:gd name="connsiteX96" fmla="*/ 3229680 w 6300282"/>
              <a:gd name="connsiteY96" fmla="*/ 3692913 h 6300282"/>
              <a:gd name="connsiteX97" fmla="*/ 3225870 w 6300282"/>
              <a:gd name="connsiteY97" fmla="*/ 3757683 h 6300282"/>
              <a:gd name="connsiteX98" fmla="*/ 3263970 w 6300282"/>
              <a:gd name="connsiteY98" fmla="*/ 3783400 h 6300282"/>
              <a:gd name="connsiteX99" fmla="*/ 3353505 w 6300282"/>
              <a:gd name="connsiteY99" fmla="*/ 3721488 h 6300282"/>
              <a:gd name="connsiteX100" fmla="*/ 3439230 w 6300282"/>
              <a:gd name="connsiteY100" fmla="*/ 3601473 h 6300282"/>
              <a:gd name="connsiteX101" fmla="*/ 3443040 w 6300282"/>
              <a:gd name="connsiteY101" fmla="*/ 3386208 h 6300282"/>
              <a:gd name="connsiteX102" fmla="*/ 3317310 w 6300282"/>
              <a:gd name="connsiteY102" fmla="*/ 3271908 h 6300282"/>
              <a:gd name="connsiteX103" fmla="*/ 2972505 w 6300282"/>
              <a:gd name="connsiteY103" fmla="*/ 3126175 h 6300282"/>
              <a:gd name="connsiteX104" fmla="*/ 2793435 w 6300282"/>
              <a:gd name="connsiteY104" fmla="*/ 2934723 h 6300282"/>
              <a:gd name="connsiteX105" fmla="*/ 2903925 w 6300282"/>
              <a:gd name="connsiteY105" fmla="*/ 2788038 h 6300282"/>
              <a:gd name="connsiteX106" fmla="*/ 2958217 w 6300282"/>
              <a:gd name="connsiteY106" fmla="*/ 2765178 h 6300282"/>
              <a:gd name="connsiteX107" fmla="*/ 2951550 w 6300282"/>
              <a:gd name="connsiteY107" fmla="*/ 2760415 h 6300282"/>
              <a:gd name="connsiteX108" fmla="*/ 2747715 w 6300282"/>
              <a:gd name="connsiteY108" fmla="*/ 2227015 h 6300282"/>
              <a:gd name="connsiteX109" fmla="*/ 2477205 w 6300282"/>
              <a:gd name="connsiteY109" fmla="*/ 2253685 h 6300282"/>
              <a:gd name="connsiteX110" fmla="*/ 2331472 w 6300282"/>
              <a:gd name="connsiteY110" fmla="*/ 2354650 h 6300282"/>
              <a:gd name="connsiteX111" fmla="*/ 2396242 w 6300282"/>
              <a:gd name="connsiteY111" fmla="*/ 2527053 h 6300282"/>
              <a:gd name="connsiteX112" fmla="*/ 2554357 w 6300282"/>
              <a:gd name="connsiteY112" fmla="*/ 2622303 h 6300282"/>
              <a:gd name="connsiteX113" fmla="*/ 3123952 w 6300282"/>
              <a:gd name="connsiteY113" fmla="*/ 2752795 h 6300282"/>
              <a:gd name="connsiteX114" fmla="*/ 3358267 w 6300282"/>
              <a:gd name="connsiteY114" fmla="*/ 2783275 h 6300282"/>
              <a:gd name="connsiteX115" fmla="*/ 3490665 w 6300282"/>
              <a:gd name="connsiteY115" fmla="*/ 2960440 h 6300282"/>
              <a:gd name="connsiteX116" fmla="*/ 3402082 w 6300282"/>
              <a:gd name="connsiteY116" fmla="*/ 3093790 h 6300282"/>
              <a:gd name="connsiteX117" fmla="*/ 3247777 w 6300282"/>
              <a:gd name="connsiteY117" fmla="*/ 3153798 h 6300282"/>
              <a:gd name="connsiteX118" fmla="*/ 3250635 w 6300282"/>
              <a:gd name="connsiteY118" fmla="*/ 3182373 h 6300282"/>
              <a:gd name="connsiteX119" fmla="*/ 3381127 w 6300282"/>
              <a:gd name="connsiteY119" fmla="*/ 3219520 h 6300282"/>
              <a:gd name="connsiteX120" fmla="*/ 3670687 w 6300282"/>
              <a:gd name="connsiteY120" fmla="*/ 2869953 h 6300282"/>
              <a:gd name="connsiteX121" fmla="*/ 3553530 w 6300282"/>
              <a:gd name="connsiteY121" fmla="*/ 2733745 h 6300282"/>
              <a:gd name="connsiteX122" fmla="*/ 3036322 w 6300282"/>
              <a:gd name="connsiteY122" fmla="*/ 2608015 h 6300282"/>
              <a:gd name="connsiteX123" fmla="*/ 2737237 w 6300282"/>
              <a:gd name="connsiteY123" fmla="*/ 2571820 h 6300282"/>
              <a:gd name="connsiteX124" fmla="*/ 2468632 w 6300282"/>
              <a:gd name="connsiteY124" fmla="*/ 2457520 h 6300282"/>
              <a:gd name="connsiteX125" fmla="*/ 2441962 w 6300282"/>
              <a:gd name="connsiteY125" fmla="*/ 2407038 h 6300282"/>
              <a:gd name="connsiteX126" fmla="*/ 2465775 w 6300282"/>
              <a:gd name="connsiteY126" fmla="*/ 2345125 h 6300282"/>
              <a:gd name="connsiteX127" fmla="*/ 2598172 w 6300282"/>
              <a:gd name="connsiteY127" fmla="*/ 2341315 h 6300282"/>
              <a:gd name="connsiteX128" fmla="*/ 2822962 w 6300282"/>
              <a:gd name="connsiteY128" fmla="*/ 2407038 h 6300282"/>
              <a:gd name="connsiteX129" fmla="*/ 2974410 w 6300282"/>
              <a:gd name="connsiteY129" fmla="*/ 2345125 h 6300282"/>
              <a:gd name="connsiteX130" fmla="*/ 2747715 w 6300282"/>
              <a:gd name="connsiteY130" fmla="*/ 2227015 h 6300282"/>
              <a:gd name="connsiteX131" fmla="*/ 3536385 w 6300282"/>
              <a:gd name="connsiteY131" fmla="*/ 2200345 h 6300282"/>
              <a:gd name="connsiteX132" fmla="*/ 3337312 w 6300282"/>
              <a:gd name="connsiteY132" fmla="*/ 2284165 h 6300282"/>
              <a:gd name="connsiteX133" fmla="*/ 3329692 w 6300282"/>
              <a:gd name="connsiteY133" fmla="*/ 2362270 h 6300282"/>
              <a:gd name="connsiteX134" fmla="*/ 3402082 w 6300282"/>
              <a:gd name="connsiteY134" fmla="*/ 2393703 h 6300282"/>
              <a:gd name="connsiteX135" fmla="*/ 3564960 w 6300282"/>
              <a:gd name="connsiteY135" fmla="*/ 2368938 h 6300282"/>
              <a:gd name="connsiteX136" fmla="*/ 3860235 w 6300282"/>
              <a:gd name="connsiteY136" fmla="*/ 2346078 h 6300282"/>
              <a:gd name="connsiteX137" fmla="*/ 3685927 w 6300282"/>
              <a:gd name="connsiteY137" fmla="*/ 2528958 h 6300282"/>
              <a:gd name="connsiteX138" fmla="*/ 3360172 w 6300282"/>
              <a:gd name="connsiteY138" fmla="*/ 2588965 h 6300282"/>
              <a:gd name="connsiteX139" fmla="*/ 3315405 w 6300282"/>
              <a:gd name="connsiteY139" fmla="*/ 2590870 h 6300282"/>
              <a:gd name="connsiteX140" fmla="*/ 3439230 w 6300282"/>
              <a:gd name="connsiteY140" fmla="*/ 2629923 h 6300282"/>
              <a:gd name="connsiteX141" fmla="*/ 3554483 w 6300282"/>
              <a:gd name="connsiteY141" fmla="*/ 2685168 h 6300282"/>
              <a:gd name="connsiteX142" fmla="*/ 3627825 w 6300282"/>
              <a:gd name="connsiteY142" fmla="*/ 2667070 h 6300282"/>
              <a:gd name="connsiteX143" fmla="*/ 3957390 w 6300282"/>
              <a:gd name="connsiteY143" fmla="*/ 2309883 h 6300282"/>
              <a:gd name="connsiteX144" fmla="*/ 3829755 w 6300282"/>
              <a:gd name="connsiteY144" fmla="*/ 2246065 h 6300282"/>
              <a:gd name="connsiteX145" fmla="*/ 3536385 w 6300282"/>
              <a:gd name="connsiteY145" fmla="*/ 2200345 h 6300282"/>
              <a:gd name="connsiteX146" fmla="*/ 3826183 w 6300282"/>
              <a:gd name="connsiteY146" fmla="*/ 1432838 h 6300282"/>
              <a:gd name="connsiteX147" fmla="*/ 3528051 w 6300282"/>
              <a:gd name="connsiteY147" fmla="*/ 1549044 h 6300282"/>
              <a:gd name="connsiteX148" fmla="*/ 3274686 w 6300282"/>
              <a:gd name="connsiteY148" fmla="*/ 1739544 h 6300282"/>
              <a:gd name="connsiteX149" fmla="*/ 3272781 w 6300282"/>
              <a:gd name="connsiteY149" fmla="*/ 1912899 h 6300282"/>
              <a:gd name="connsiteX150" fmla="*/ 3270876 w 6300282"/>
              <a:gd name="connsiteY150" fmla="*/ 2077681 h 6300282"/>
              <a:gd name="connsiteX151" fmla="*/ 3467091 w 6300282"/>
              <a:gd name="connsiteY151" fmla="*/ 2121496 h 6300282"/>
              <a:gd name="connsiteX152" fmla="*/ 3556626 w 6300282"/>
              <a:gd name="connsiteY152" fmla="*/ 2063394 h 6300282"/>
              <a:gd name="connsiteX153" fmla="*/ 3709026 w 6300282"/>
              <a:gd name="connsiteY153" fmla="*/ 2106256 h 6300282"/>
              <a:gd name="connsiteX154" fmla="*/ 3810943 w 6300282"/>
              <a:gd name="connsiteY154" fmla="*/ 2079586 h 6300282"/>
              <a:gd name="connsiteX155" fmla="*/ 3859521 w 6300282"/>
              <a:gd name="connsiteY155" fmla="*/ 2031961 h 6300282"/>
              <a:gd name="connsiteX156" fmla="*/ 3982393 w 6300282"/>
              <a:gd name="connsiteY156" fmla="*/ 2058631 h 6300282"/>
              <a:gd name="connsiteX157" fmla="*/ 4086216 w 6300282"/>
              <a:gd name="connsiteY157" fmla="*/ 1998624 h 6300282"/>
              <a:gd name="connsiteX158" fmla="*/ 4142413 w 6300282"/>
              <a:gd name="connsiteY158" fmla="*/ 1967191 h 6300282"/>
              <a:gd name="connsiteX159" fmla="*/ 4269096 w 6300282"/>
              <a:gd name="connsiteY159" fmla="*/ 1971001 h 6300282"/>
              <a:gd name="connsiteX160" fmla="*/ 4310053 w 6300282"/>
              <a:gd name="connsiteY160" fmla="*/ 1951951 h 6300282"/>
              <a:gd name="connsiteX161" fmla="*/ 4321483 w 6300282"/>
              <a:gd name="connsiteY161" fmla="*/ 1888134 h 6300282"/>
              <a:gd name="connsiteX162" fmla="*/ 4472931 w 6300282"/>
              <a:gd name="connsiteY162" fmla="*/ 1913851 h 6300282"/>
              <a:gd name="connsiteX163" fmla="*/ 4580563 w 6300282"/>
              <a:gd name="connsiteY163" fmla="*/ 1834794 h 6300282"/>
              <a:gd name="connsiteX164" fmla="*/ 4649143 w 6300282"/>
              <a:gd name="connsiteY164" fmla="*/ 1826221 h 6300282"/>
              <a:gd name="connsiteX165" fmla="*/ 4709151 w 6300282"/>
              <a:gd name="connsiteY165" fmla="*/ 1813839 h 6300282"/>
              <a:gd name="connsiteX166" fmla="*/ 4760586 w 6300282"/>
              <a:gd name="connsiteY166" fmla="*/ 1798599 h 6300282"/>
              <a:gd name="connsiteX167" fmla="*/ 4905366 w 6300282"/>
              <a:gd name="connsiteY167" fmla="*/ 1686204 h 6300282"/>
              <a:gd name="connsiteX168" fmla="*/ 4922511 w 6300282"/>
              <a:gd name="connsiteY168" fmla="*/ 1659534 h 6300282"/>
              <a:gd name="connsiteX169" fmla="*/ 4928226 w 6300282"/>
              <a:gd name="connsiteY169" fmla="*/ 1647151 h 6300282"/>
              <a:gd name="connsiteX170" fmla="*/ 4928226 w 6300282"/>
              <a:gd name="connsiteY170" fmla="*/ 1634769 h 6300282"/>
              <a:gd name="connsiteX171" fmla="*/ 4924416 w 6300282"/>
              <a:gd name="connsiteY171" fmla="*/ 1626196 h 6300282"/>
              <a:gd name="connsiteX172" fmla="*/ 4916796 w 6300282"/>
              <a:gd name="connsiteY172" fmla="*/ 1620481 h 6300282"/>
              <a:gd name="connsiteX173" fmla="*/ 4899651 w 6300282"/>
              <a:gd name="connsiteY173" fmla="*/ 1618576 h 6300282"/>
              <a:gd name="connsiteX174" fmla="*/ 4520556 w 6300282"/>
              <a:gd name="connsiteY174" fmla="*/ 1637626 h 6300282"/>
              <a:gd name="connsiteX175" fmla="*/ 4197658 w 6300282"/>
              <a:gd name="connsiteY175" fmla="*/ 1537614 h 6300282"/>
              <a:gd name="connsiteX176" fmla="*/ 3826183 w 6300282"/>
              <a:gd name="connsiteY176" fmla="*/ 1432838 h 6300282"/>
              <a:gd name="connsiteX177" fmla="*/ 2474087 w 6300282"/>
              <a:gd name="connsiteY177" fmla="*/ 1432838 h 6300282"/>
              <a:gd name="connsiteX178" fmla="*/ 2102612 w 6300282"/>
              <a:gd name="connsiteY178" fmla="*/ 1537614 h 6300282"/>
              <a:gd name="connsiteX179" fmla="*/ 1779714 w 6300282"/>
              <a:gd name="connsiteY179" fmla="*/ 1637626 h 6300282"/>
              <a:gd name="connsiteX180" fmla="*/ 1400619 w 6300282"/>
              <a:gd name="connsiteY180" fmla="*/ 1618576 h 6300282"/>
              <a:gd name="connsiteX181" fmla="*/ 1383474 w 6300282"/>
              <a:gd name="connsiteY181" fmla="*/ 1620481 h 6300282"/>
              <a:gd name="connsiteX182" fmla="*/ 1375854 w 6300282"/>
              <a:gd name="connsiteY182" fmla="*/ 1626196 h 6300282"/>
              <a:gd name="connsiteX183" fmla="*/ 1372044 w 6300282"/>
              <a:gd name="connsiteY183" fmla="*/ 1634769 h 6300282"/>
              <a:gd name="connsiteX184" fmla="*/ 1372044 w 6300282"/>
              <a:gd name="connsiteY184" fmla="*/ 1647151 h 6300282"/>
              <a:gd name="connsiteX185" fmla="*/ 1377759 w 6300282"/>
              <a:gd name="connsiteY185" fmla="*/ 1659534 h 6300282"/>
              <a:gd name="connsiteX186" fmla="*/ 1394904 w 6300282"/>
              <a:gd name="connsiteY186" fmla="*/ 1686204 h 6300282"/>
              <a:gd name="connsiteX187" fmla="*/ 1539684 w 6300282"/>
              <a:gd name="connsiteY187" fmla="*/ 1798599 h 6300282"/>
              <a:gd name="connsiteX188" fmla="*/ 1591119 w 6300282"/>
              <a:gd name="connsiteY188" fmla="*/ 1813839 h 6300282"/>
              <a:gd name="connsiteX189" fmla="*/ 1651127 w 6300282"/>
              <a:gd name="connsiteY189" fmla="*/ 1826221 h 6300282"/>
              <a:gd name="connsiteX190" fmla="*/ 1719707 w 6300282"/>
              <a:gd name="connsiteY190" fmla="*/ 1834794 h 6300282"/>
              <a:gd name="connsiteX191" fmla="*/ 1827339 w 6300282"/>
              <a:gd name="connsiteY191" fmla="*/ 1913851 h 6300282"/>
              <a:gd name="connsiteX192" fmla="*/ 1978787 w 6300282"/>
              <a:gd name="connsiteY192" fmla="*/ 1888134 h 6300282"/>
              <a:gd name="connsiteX193" fmla="*/ 1990217 w 6300282"/>
              <a:gd name="connsiteY193" fmla="*/ 1951951 h 6300282"/>
              <a:gd name="connsiteX194" fmla="*/ 2031174 w 6300282"/>
              <a:gd name="connsiteY194" fmla="*/ 1971001 h 6300282"/>
              <a:gd name="connsiteX195" fmla="*/ 2157857 w 6300282"/>
              <a:gd name="connsiteY195" fmla="*/ 1967191 h 6300282"/>
              <a:gd name="connsiteX196" fmla="*/ 2214054 w 6300282"/>
              <a:gd name="connsiteY196" fmla="*/ 1998624 h 6300282"/>
              <a:gd name="connsiteX197" fmla="*/ 2317877 w 6300282"/>
              <a:gd name="connsiteY197" fmla="*/ 2058631 h 6300282"/>
              <a:gd name="connsiteX198" fmla="*/ 2440749 w 6300282"/>
              <a:gd name="connsiteY198" fmla="*/ 2031961 h 6300282"/>
              <a:gd name="connsiteX199" fmla="*/ 2489327 w 6300282"/>
              <a:gd name="connsiteY199" fmla="*/ 2079586 h 6300282"/>
              <a:gd name="connsiteX200" fmla="*/ 2591244 w 6300282"/>
              <a:gd name="connsiteY200" fmla="*/ 2106256 h 6300282"/>
              <a:gd name="connsiteX201" fmla="*/ 2743644 w 6300282"/>
              <a:gd name="connsiteY201" fmla="*/ 2063394 h 6300282"/>
              <a:gd name="connsiteX202" fmla="*/ 2833179 w 6300282"/>
              <a:gd name="connsiteY202" fmla="*/ 2121496 h 6300282"/>
              <a:gd name="connsiteX203" fmla="*/ 3029394 w 6300282"/>
              <a:gd name="connsiteY203" fmla="*/ 2077681 h 6300282"/>
              <a:gd name="connsiteX204" fmla="*/ 3027489 w 6300282"/>
              <a:gd name="connsiteY204" fmla="*/ 1912899 h 6300282"/>
              <a:gd name="connsiteX205" fmla="*/ 3025584 w 6300282"/>
              <a:gd name="connsiteY205" fmla="*/ 1739544 h 6300282"/>
              <a:gd name="connsiteX206" fmla="*/ 2772219 w 6300282"/>
              <a:gd name="connsiteY206" fmla="*/ 1549044 h 6300282"/>
              <a:gd name="connsiteX207" fmla="*/ 2474087 w 6300282"/>
              <a:gd name="connsiteY207" fmla="*/ 1432838 h 6300282"/>
              <a:gd name="connsiteX208" fmla="*/ 3156803 w 6300282"/>
              <a:gd name="connsiteY208" fmla="*/ 1329623 h 6300282"/>
              <a:gd name="connsiteX209" fmla="*/ 3115845 w 6300282"/>
              <a:gd name="connsiteY209" fmla="*/ 1334386 h 6300282"/>
              <a:gd name="connsiteX210" fmla="*/ 3080603 w 6300282"/>
              <a:gd name="connsiteY210" fmla="*/ 1345816 h 6300282"/>
              <a:gd name="connsiteX211" fmla="*/ 3049170 w 6300282"/>
              <a:gd name="connsiteY211" fmla="*/ 1361056 h 6300282"/>
              <a:gd name="connsiteX212" fmla="*/ 3026310 w 6300282"/>
              <a:gd name="connsiteY212" fmla="*/ 1382963 h 6300282"/>
              <a:gd name="connsiteX213" fmla="*/ 3007260 w 6300282"/>
              <a:gd name="connsiteY213" fmla="*/ 1408681 h 6300282"/>
              <a:gd name="connsiteX214" fmla="*/ 2995830 w 6300282"/>
              <a:gd name="connsiteY214" fmla="*/ 1435351 h 6300282"/>
              <a:gd name="connsiteX215" fmla="*/ 2988210 w 6300282"/>
              <a:gd name="connsiteY215" fmla="*/ 1466783 h 6300282"/>
              <a:gd name="connsiteX216" fmla="*/ 2988210 w 6300282"/>
              <a:gd name="connsiteY216" fmla="*/ 1497263 h 6300282"/>
              <a:gd name="connsiteX217" fmla="*/ 2993925 w 6300282"/>
              <a:gd name="connsiteY217" fmla="*/ 1528696 h 6300282"/>
              <a:gd name="connsiteX218" fmla="*/ 3005355 w 6300282"/>
              <a:gd name="connsiteY218" fmla="*/ 1558223 h 6300282"/>
              <a:gd name="connsiteX219" fmla="*/ 3021548 w 6300282"/>
              <a:gd name="connsiteY219" fmla="*/ 1585846 h 6300282"/>
              <a:gd name="connsiteX220" fmla="*/ 3045360 w 6300282"/>
              <a:gd name="connsiteY220" fmla="*/ 1608706 h 6300282"/>
              <a:gd name="connsiteX221" fmla="*/ 3074888 w 6300282"/>
              <a:gd name="connsiteY221" fmla="*/ 1628708 h 6300282"/>
              <a:gd name="connsiteX222" fmla="*/ 3096795 w 6300282"/>
              <a:gd name="connsiteY222" fmla="*/ 2575493 h 6300282"/>
              <a:gd name="connsiteX223" fmla="*/ 3218715 w 6300282"/>
              <a:gd name="connsiteY223" fmla="*/ 2589781 h 6300282"/>
              <a:gd name="connsiteX224" fmla="*/ 3230145 w 6300282"/>
              <a:gd name="connsiteY224" fmla="*/ 1624898 h 6300282"/>
              <a:gd name="connsiteX225" fmla="*/ 3252053 w 6300282"/>
              <a:gd name="connsiteY225" fmla="*/ 1609658 h 6300282"/>
              <a:gd name="connsiteX226" fmla="*/ 3269198 w 6300282"/>
              <a:gd name="connsiteY226" fmla="*/ 1590608 h 6300282"/>
              <a:gd name="connsiteX227" fmla="*/ 3286343 w 6300282"/>
              <a:gd name="connsiteY227" fmla="*/ 1566796 h 6300282"/>
              <a:gd name="connsiteX228" fmla="*/ 3300630 w 6300282"/>
              <a:gd name="connsiteY228" fmla="*/ 1542031 h 6300282"/>
              <a:gd name="connsiteX229" fmla="*/ 3310155 w 6300282"/>
              <a:gd name="connsiteY229" fmla="*/ 1516313 h 6300282"/>
              <a:gd name="connsiteX230" fmla="*/ 3312060 w 6300282"/>
              <a:gd name="connsiteY230" fmla="*/ 1494406 h 6300282"/>
              <a:gd name="connsiteX231" fmla="*/ 3307298 w 6300282"/>
              <a:gd name="connsiteY231" fmla="*/ 1459163 h 6300282"/>
              <a:gd name="connsiteX232" fmla="*/ 3297773 w 6300282"/>
              <a:gd name="connsiteY232" fmla="*/ 1425826 h 6300282"/>
              <a:gd name="connsiteX233" fmla="*/ 3280628 w 6300282"/>
              <a:gd name="connsiteY233" fmla="*/ 1396298 h 6300282"/>
              <a:gd name="connsiteX234" fmla="*/ 3259673 w 6300282"/>
              <a:gd name="connsiteY234" fmla="*/ 1370581 h 6300282"/>
              <a:gd name="connsiteX235" fmla="*/ 3230145 w 6300282"/>
              <a:gd name="connsiteY235" fmla="*/ 1351531 h 6300282"/>
              <a:gd name="connsiteX236" fmla="*/ 3196808 w 6300282"/>
              <a:gd name="connsiteY236" fmla="*/ 1337243 h 6300282"/>
              <a:gd name="connsiteX237" fmla="*/ 0 w 6300282"/>
              <a:gd name="connsiteY237" fmla="*/ 0 h 6300282"/>
              <a:gd name="connsiteX238" fmla="*/ 6300282 w 6300282"/>
              <a:gd name="connsiteY238" fmla="*/ 0 h 6300282"/>
              <a:gd name="connsiteX239" fmla="*/ 6300282 w 6300282"/>
              <a:gd name="connsiteY239" fmla="*/ 6300282 h 6300282"/>
              <a:gd name="connsiteX240" fmla="*/ 0 w 6300282"/>
              <a:gd name="connsiteY240" fmla="*/ 6300282 h 630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6300282" h="6300282">
                <a:moveTo>
                  <a:pt x="3125370" y="4807201"/>
                </a:moveTo>
                <a:cubicBezTo>
                  <a:pt x="3125370" y="4807201"/>
                  <a:pt x="3122513" y="4831966"/>
                  <a:pt x="3123465" y="4841491"/>
                </a:cubicBezTo>
                <a:cubicBezTo>
                  <a:pt x="3123465" y="4871971"/>
                  <a:pt x="3126323" y="4903403"/>
                  <a:pt x="3136800" y="4937693"/>
                </a:cubicBezTo>
                <a:cubicBezTo>
                  <a:pt x="3137753" y="4942456"/>
                  <a:pt x="3148230" y="4956743"/>
                  <a:pt x="3148230" y="4956743"/>
                </a:cubicBezTo>
                <a:lnTo>
                  <a:pt x="3157755" y="4968173"/>
                </a:lnTo>
                <a:cubicBezTo>
                  <a:pt x="3157755" y="4968173"/>
                  <a:pt x="3167280" y="4961506"/>
                  <a:pt x="3169185" y="4958648"/>
                </a:cubicBezTo>
                <a:cubicBezTo>
                  <a:pt x="3177758" y="4945313"/>
                  <a:pt x="3179663" y="4928168"/>
                  <a:pt x="3180615" y="4923406"/>
                </a:cubicBezTo>
                <a:cubicBezTo>
                  <a:pt x="3182520" y="4910071"/>
                  <a:pt x="3187283" y="4869113"/>
                  <a:pt x="3187283" y="4869113"/>
                </a:cubicBezTo>
                <a:close/>
                <a:moveTo>
                  <a:pt x="3117750" y="4353811"/>
                </a:moveTo>
                <a:lnTo>
                  <a:pt x="3118703" y="4354316"/>
                </a:lnTo>
                <a:lnTo>
                  <a:pt x="3118703" y="4554788"/>
                </a:lnTo>
                <a:lnTo>
                  <a:pt x="3188235" y="4721476"/>
                </a:lnTo>
                <a:lnTo>
                  <a:pt x="3191093" y="4728143"/>
                </a:lnTo>
                <a:lnTo>
                  <a:pt x="3192998" y="4697663"/>
                </a:lnTo>
                <a:lnTo>
                  <a:pt x="3199665" y="4630036"/>
                </a:lnTo>
                <a:cubicBezTo>
                  <a:pt x="3199665" y="4630036"/>
                  <a:pt x="3199665" y="4601461"/>
                  <a:pt x="3199665" y="4591936"/>
                </a:cubicBezTo>
                <a:cubicBezTo>
                  <a:pt x="3199665" y="4558598"/>
                  <a:pt x="3199665" y="4533833"/>
                  <a:pt x="3197760" y="4514783"/>
                </a:cubicBezTo>
                <a:cubicBezTo>
                  <a:pt x="3196808" y="4506211"/>
                  <a:pt x="3193950" y="4489066"/>
                  <a:pt x="3192998" y="4480493"/>
                </a:cubicBezTo>
                <a:cubicBezTo>
                  <a:pt x="3191093" y="4471921"/>
                  <a:pt x="3189188" y="4453823"/>
                  <a:pt x="3187283" y="4445251"/>
                </a:cubicBezTo>
                <a:cubicBezTo>
                  <a:pt x="3182520" y="4421438"/>
                  <a:pt x="3169185" y="4393816"/>
                  <a:pt x="3141563" y="4368098"/>
                </a:cubicBezTo>
                <a:cubicBezTo>
                  <a:pt x="3139181" y="4365717"/>
                  <a:pt x="3133228" y="4362145"/>
                  <a:pt x="3127870" y="4359169"/>
                </a:cubicBezTo>
                <a:lnTo>
                  <a:pt x="3118703" y="4354316"/>
                </a:lnTo>
                <a:lnTo>
                  <a:pt x="3118703" y="4353811"/>
                </a:lnTo>
                <a:close/>
                <a:moveTo>
                  <a:pt x="3055372" y="4303465"/>
                </a:moveTo>
                <a:lnTo>
                  <a:pt x="3042037" y="4329183"/>
                </a:lnTo>
                <a:cubicBezTo>
                  <a:pt x="2994412" y="4413003"/>
                  <a:pt x="3004890" y="4515873"/>
                  <a:pt x="3042990" y="4604455"/>
                </a:cubicBezTo>
                <a:cubicBezTo>
                  <a:pt x="3062040" y="4649223"/>
                  <a:pt x="3088710" y="4690180"/>
                  <a:pt x="3120142" y="4727328"/>
                </a:cubicBezTo>
                <a:cubicBezTo>
                  <a:pt x="3148717" y="4761618"/>
                  <a:pt x="3195390" y="4790193"/>
                  <a:pt x="3221107" y="4824483"/>
                </a:cubicBezTo>
                <a:cubicBezTo>
                  <a:pt x="3154432" y="4733995"/>
                  <a:pt x="3101092" y="4644460"/>
                  <a:pt x="3081090" y="4532065"/>
                </a:cubicBezTo>
                <a:cubicBezTo>
                  <a:pt x="3068707" y="4458723"/>
                  <a:pt x="3074422" y="4385380"/>
                  <a:pt x="3074422" y="4312038"/>
                </a:cubicBezTo>
                <a:cubicBezTo>
                  <a:pt x="3074422" y="4312038"/>
                  <a:pt x="3074422" y="4303465"/>
                  <a:pt x="3074422" y="4303465"/>
                </a:cubicBezTo>
                <a:close/>
                <a:moveTo>
                  <a:pt x="3112988" y="3906136"/>
                </a:moveTo>
                <a:lnTo>
                  <a:pt x="3116798" y="4150928"/>
                </a:lnTo>
                <a:lnTo>
                  <a:pt x="3172043" y="4189981"/>
                </a:lnTo>
                <a:lnTo>
                  <a:pt x="3176805" y="4194743"/>
                </a:lnTo>
                <a:lnTo>
                  <a:pt x="3179663" y="4196648"/>
                </a:lnTo>
                <a:lnTo>
                  <a:pt x="3184425" y="4199506"/>
                </a:lnTo>
                <a:lnTo>
                  <a:pt x="3187283" y="4204268"/>
                </a:lnTo>
                <a:lnTo>
                  <a:pt x="3192045" y="4206173"/>
                </a:lnTo>
                <a:lnTo>
                  <a:pt x="3196808" y="4208078"/>
                </a:lnTo>
                <a:lnTo>
                  <a:pt x="3199665" y="3973763"/>
                </a:lnTo>
                <a:lnTo>
                  <a:pt x="3121560" y="3906136"/>
                </a:lnTo>
                <a:close/>
                <a:moveTo>
                  <a:pt x="3010605" y="3836741"/>
                </a:moveTo>
                <a:cubicBezTo>
                  <a:pt x="2947740" y="3892938"/>
                  <a:pt x="2884875" y="3952946"/>
                  <a:pt x="2901067" y="4046291"/>
                </a:cubicBezTo>
                <a:cubicBezTo>
                  <a:pt x="2908687" y="4087248"/>
                  <a:pt x="2931547" y="4125348"/>
                  <a:pt x="2959170" y="4156780"/>
                </a:cubicBezTo>
                <a:cubicBezTo>
                  <a:pt x="3027750" y="4233933"/>
                  <a:pt x="3130620" y="4270128"/>
                  <a:pt x="3183007" y="4361568"/>
                </a:cubicBezTo>
                <a:cubicBezTo>
                  <a:pt x="3228727" y="4440626"/>
                  <a:pt x="3221107" y="4519683"/>
                  <a:pt x="3217297" y="4606361"/>
                </a:cubicBezTo>
                <a:cubicBezTo>
                  <a:pt x="3217297" y="4606361"/>
                  <a:pt x="3216345" y="4662558"/>
                  <a:pt x="3216345" y="4662558"/>
                </a:cubicBezTo>
                <a:cubicBezTo>
                  <a:pt x="3278257" y="4596836"/>
                  <a:pt x="3304927" y="4502538"/>
                  <a:pt x="3289687" y="4413956"/>
                </a:cubicBezTo>
                <a:cubicBezTo>
                  <a:pt x="3280162" y="4358711"/>
                  <a:pt x="3253492" y="4306323"/>
                  <a:pt x="3216345" y="4265366"/>
                </a:cubicBezTo>
                <a:cubicBezTo>
                  <a:pt x="3153480" y="4196786"/>
                  <a:pt x="3038227" y="4176783"/>
                  <a:pt x="3014415" y="4075818"/>
                </a:cubicBezTo>
                <a:cubicBezTo>
                  <a:pt x="3001080" y="4016763"/>
                  <a:pt x="3027750" y="3973900"/>
                  <a:pt x="3060135" y="3927228"/>
                </a:cubicBezTo>
                <a:cubicBezTo>
                  <a:pt x="3060135" y="3927228"/>
                  <a:pt x="3055372" y="3855791"/>
                  <a:pt x="3055372" y="3855791"/>
                </a:cubicBezTo>
                <a:close/>
                <a:moveTo>
                  <a:pt x="3110130" y="3345113"/>
                </a:moveTo>
                <a:lnTo>
                  <a:pt x="3110130" y="3698491"/>
                </a:lnTo>
                <a:lnTo>
                  <a:pt x="3199665" y="3763261"/>
                </a:lnTo>
                <a:lnTo>
                  <a:pt x="3204428" y="3384166"/>
                </a:lnTo>
                <a:close/>
                <a:moveTo>
                  <a:pt x="2962980" y="3278575"/>
                </a:moveTo>
                <a:cubicBezTo>
                  <a:pt x="2904877" y="3330010"/>
                  <a:pt x="2846775" y="3378588"/>
                  <a:pt x="2831535" y="3459550"/>
                </a:cubicBezTo>
                <a:cubicBezTo>
                  <a:pt x="2817247" y="3537655"/>
                  <a:pt x="2846775" y="3600520"/>
                  <a:pt x="2890590" y="3662433"/>
                </a:cubicBezTo>
                <a:cubicBezTo>
                  <a:pt x="2940120" y="3731965"/>
                  <a:pt x="3014415" y="3785305"/>
                  <a:pt x="3084900" y="3832930"/>
                </a:cubicBezTo>
                <a:cubicBezTo>
                  <a:pt x="3130620" y="3864363"/>
                  <a:pt x="3184912" y="3882460"/>
                  <a:pt x="3226822" y="3918655"/>
                </a:cubicBezTo>
                <a:cubicBezTo>
                  <a:pt x="3262065" y="3949135"/>
                  <a:pt x="3302070" y="3995808"/>
                  <a:pt x="3301117" y="4044385"/>
                </a:cubicBezTo>
                <a:cubicBezTo>
                  <a:pt x="3301117" y="4092963"/>
                  <a:pt x="3267780" y="4123443"/>
                  <a:pt x="3233490" y="4152970"/>
                </a:cubicBezTo>
                <a:cubicBezTo>
                  <a:pt x="3233490" y="4152970"/>
                  <a:pt x="3233490" y="4191070"/>
                  <a:pt x="3233490" y="4191070"/>
                </a:cubicBezTo>
                <a:lnTo>
                  <a:pt x="3233490" y="4226313"/>
                </a:lnTo>
                <a:lnTo>
                  <a:pt x="3235395" y="4227265"/>
                </a:lnTo>
                <a:cubicBezTo>
                  <a:pt x="3235395" y="4227265"/>
                  <a:pt x="3240157" y="4229170"/>
                  <a:pt x="3240157" y="4229170"/>
                </a:cubicBezTo>
                <a:cubicBezTo>
                  <a:pt x="3285877" y="4252983"/>
                  <a:pt x="3350647" y="4161543"/>
                  <a:pt x="3369697" y="4123443"/>
                </a:cubicBezTo>
                <a:cubicBezTo>
                  <a:pt x="3400177" y="4063435"/>
                  <a:pt x="3403035" y="3991045"/>
                  <a:pt x="3363982" y="3933895"/>
                </a:cubicBezTo>
                <a:cubicBezTo>
                  <a:pt x="3339217" y="3897700"/>
                  <a:pt x="3308737" y="3866268"/>
                  <a:pt x="3275400" y="3838645"/>
                </a:cubicBezTo>
                <a:cubicBezTo>
                  <a:pt x="3226822" y="3799593"/>
                  <a:pt x="3169672" y="3775780"/>
                  <a:pt x="3119190" y="3741490"/>
                </a:cubicBezTo>
                <a:cubicBezTo>
                  <a:pt x="3119190" y="3741490"/>
                  <a:pt x="3077280" y="3714820"/>
                  <a:pt x="3077280" y="3714820"/>
                </a:cubicBezTo>
                <a:cubicBezTo>
                  <a:pt x="3017272" y="3664338"/>
                  <a:pt x="2953455" y="3619570"/>
                  <a:pt x="2948692" y="3531940"/>
                </a:cubicBezTo>
                <a:cubicBezTo>
                  <a:pt x="2945835" y="3477648"/>
                  <a:pt x="2968695" y="3417640"/>
                  <a:pt x="3011557" y="3383350"/>
                </a:cubicBezTo>
                <a:cubicBezTo>
                  <a:pt x="3021082" y="3375730"/>
                  <a:pt x="3050610" y="3367158"/>
                  <a:pt x="3055372" y="3355728"/>
                </a:cubicBezTo>
                <a:cubicBezTo>
                  <a:pt x="3055372" y="3355728"/>
                  <a:pt x="3060135" y="3346203"/>
                  <a:pt x="3060135" y="3346203"/>
                </a:cubicBezTo>
                <a:lnTo>
                  <a:pt x="3062040" y="3330963"/>
                </a:lnTo>
                <a:lnTo>
                  <a:pt x="3065850" y="3321438"/>
                </a:lnTo>
                <a:close/>
                <a:moveTo>
                  <a:pt x="3100605" y="2795521"/>
                </a:moveTo>
                <a:lnTo>
                  <a:pt x="3104415" y="3141278"/>
                </a:lnTo>
                <a:lnTo>
                  <a:pt x="3126323" y="3148898"/>
                </a:lnTo>
                <a:lnTo>
                  <a:pt x="3144420" y="3158423"/>
                </a:lnTo>
                <a:lnTo>
                  <a:pt x="3161565" y="3166043"/>
                </a:lnTo>
                <a:lnTo>
                  <a:pt x="3183473" y="3172711"/>
                </a:lnTo>
                <a:lnTo>
                  <a:pt x="3209190" y="3175568"/>
                </a:lnTo>
                <a:lnTo>
                  <a:pt x="3212048" y="2801236"/>
                </a:lnTo>
                <a:close/>
                <a:moveTo>
                  <a:pt x="2724855" y="2733745"/>
                </a:moveTo>
                <a:lnTo>
                  <a:pt x="2681040" y="2777560"/>
                </a:lnTo>
                <a:cubicBezTo>
                  <a:pt x="2639130" y="2831853"/>
                  <a:pt x="2610555" y="2881383"/>
                  <a:pt x="2628652" y="2950916"/>
                </a:cubicBezTo>
                <a:cubicBezTo>
                  <a:pt x="2641987" y="3007113"/>
                  <a:pt x="2679135" y="3055691"/>
                  <a:pt x="2722950" y="3092838"/>
                </a:cubicBezTo>
                <a:cubicBezTo>
                  <a:pt x="2786767" y="3146178"/>
                  <a:pt x="2873445" y="3203328"/>
                  <a:pt x="2953455" y="3227141"/>
                </a:cubicBezTo>
                <a:cubicBezTo>
                  <a:pt x="3043942" y="3253811"/>
                  <a:pt x="3130620" y="3289053"/>
                  <a:pt x="3211582" y="3336678"/>
                </a:cubicBezTo>
                <a:cubicBezTo>
                  <a:pt x="3255397" y="3362396"/>
                  <a:pt x="3306832" y="3389066"/>
                  <a:pt x="3331597" y="3436691"/>
                </a:cubicBezTo>
                <a:cubicBezTo>
                  <a:pt x="3358267" y="3489078"/>
                  <a:pt x="3344932" y="3555753"/>
                  <a:pt x="3317310" y="3604330"/>
                </a:cubicBezTo>
                <a:cubicBezTo>
                  <a:pt x="3305880" y="3625286"/>
                  <a:pt x="3290640" y="3643383"/>
                  <a:pt x="3273495" y="3658623"/>
                </a:cubicBezTo>
                <a:cubicBezTo>
                  <a:pt x="3266827" y="3664338"/>
                  <a:pt x="3229680" y="3684341"/>
                  <a:pt x="3229680" y="3692913"/>
                </a:cubicBezTo>
                <a:cubicBezTo>
                  <a:pt x="3228727" y="3693866"/>
                  <a:pt x="3225870" y="3757683"/>
                  <a:pt x="3225870" y="3757683"/>
                </a:cubicBezTo>
                <a:cubicBezTo>
                  <a:pt x="3225870" y="3757683"/>
                  <a:pt x="3263970" y="3783400"/>
                  <a:pt x="3263970" y="3783400"/>
                </a:cubicBezTo>
                <a:cubicBezTo>
                  <a:pt x="3282067" y="3794830"/>
                  <a:pt x="3343027" y="3731013"/>
                  <a:pt x="3353505" y="3721488"/>
                </a:cubicBezTo>
                <a:cubicBezTo>
                  <a:pt x="3388747" y="3687198"/>
                  <a:pt x="3421132" y="3647193"/>
                  <a:pt x="3439230" y="3601473"/>
                </a:cubicBezTo>
                <a:cubicBezTo>
                  <a:pt x="3466852" y="3530988"/>
                  <a:pt x="3484950" y="3455741"/>
                  <a:pt x="3443040" y="3386208"/>
                </a:cubicBezTo>
                <a:cubicBezTo>
                  <a:pt x="3413512" y="3336678"/>
                  <a:pt x="3365887" y="3301436"/>
                  <a:pt x="3317310" y="3271908"/>
                </a:cubicBezTo>
                <a:cubicBezTo>
                  <a:pt x="3210630" y="3207138"/>
                  <a:pt x="3091567" y="3165228"/>
                  <a:pt x="2972505" y="3126175"/>
                </a:cubicBezTo>
                <a:cubicBezTo>
                  <a:pt x="2894400" y="3100458"/>
                  <a:pt x="2790577" y="3025210"/>
                  <a:pt x="2793435" y="2934723"/>
                </a:cubicBezTo>
                <a:cubicBezTo>
                  <a:pt x="2796292" y="2862333"/>
                  <a:pt x="2850585" y="2825185"/>
                  <a:pt x="2903925" y="2788038"/>
                </a:cubicBezTo>
                <a:cubicBezTo>
                  <a:pt x="2903925" y="2788038"/>
                  <a:pt x="2958217" y="2765178"/>
                  <a:pt x="2958217" y="2765178"/>
                </a:cubicBezTo>
                <a:lnTo>
                  <a:pt x="2951550" y="2760415"/>
                </a:lnTo>
                <a:close/>
                <a:moveTo>
                  <a:pt x="2747715" y="2227015"/>
                </a:moveTo>
                <a:cubicBezTo>
                  <a:pt x="2657227" y="2223205"/>
                  <a:pt x="2565787" y="2232730"/>
                  <a:pt x="2477205" y="2253685"/>
                </a:cubicBezTo>
                <a:cubicBezTo>
                  <a:pt x="2418150" y="2267020"/>
                  <a:pt x="2354332" y="2293690"/>
                  <a:pt x="2331472" y="2354650"/>
                </a:cubicBezTo>
                <a:cubicBezTo>
                  <a:pt x="2307660" y="2414658"/>
                  <a:pt x="2353380" y="2486095"/>
                  <a:pt x="2396242" y="2527053"/>
                </a:cubicBezTo>
                <a:cubicBezTo>
                  <a:pt x="2441010" y="2569915"/>
                  <a:pt x="2497207" y="2598490"/>
                  <a:pt x="2554357" y="2622303"/>
                </a:cubicBezTo>
                <a:cubicBezTo>
                  <a:pt x="2734380" y="2698503"/>
                  <a:pt x="2928690" y="2742318"/>
                  <a:pt x="3123952" y="2752795"/>
                </a:cubicBezTo>
                <a:cubicBezTo>
                  <a:pt x="3203010" y="2755653"/>
                  <a:pt x="3284925" y="2754700"/>
                  <a:pt x="3358267" y="2783275"/>
                </a:cubicBezTo>
                <a:cubicBezTo>
                  <a:pt x="3431610" y="2811850"/>
                  <a:pt x="3496380" y="2881383"/>
                  <a:pt x="3490665" y="2960440"/>
                </a:cubicBezTo>
                <a:cubicBezTo>
                  <a:pt x="3486855" y="3015685"/>
                  <a:pt x="3448755" y="3063310"/>
                  <a:pt x="3402082" y="3093790"/>
                </a:cubicBezTo>
                <a:cubicBezTo>
                  <a:pt x="3355410" y="3123318"/>
                  <a:pt x="3301117" y="3138558"/>
                  <a:pt x="3247777" y="3153798"/>
                </a:cubicBezTo>
                <a:cubicBezTo>
                  <a:pt x="3248730" y="3163323"/>
                  <a:pt x="3249682" y="3172848"/>
                  <a:pt x="3250635" y="3182373"/>
                </a:cubicBezTo>
                <a:cubicBezTo>
                  <a:pt x="3280162" y="3220473"/>
                  <a:pt x="3334455" y="3230950"/>
                  <a:pt x="3381127" y="3219520"/>
                </a:cubicBezTo>
                <a:cubicBezTo>
                  <a:pt x="3515430" y="3188088"/>
                  <a:pt x="3709740" y="3023305"/>
                  <a:pt x="3670687" y="2869953"/>
                </a:cubicBezTo>
                <a:cubicBezTo>
                  <a:pt x="3655447" y="2810898"/>
                  <a:pt x="3605917" y="2766130"/>
                  <a:pt x="3553530" y="2733745"/>
                </a:cubicBezTo>
                <a:cubicBezTo>
                  <a:pt x="3401130" y="2639448"/>
                  <a:pt x="3214440" y="2621350"/>
                  <a:pt x="3036322" y="2608015"/>
                </a:cubicBezTo>
                <a:cubicBezTo>
                  <a:pt x="2936310" y="2600395"/>
                  <a:pt x="2835345" y="2592775"/>
                  <a:pt x="2737237" y="2571820"/>
                </a:cubicBezTo>
                <a:cubicBezTo>
                  <a:pt x="2649607" y="2552770"/>
                  <a:pt x="2532450" y="2524195"/>
                  <a:pt x="2468632" y="2457520"/>
                </a:cubicBezTo>
                <a:cubicBezTo>
                  <a:pt x="2454345" y="2444185"/>
                  <a:pt x="2444820" y="2426088"/>
                  <a:pt x="2441962" y="2407038"/>
                </a:cubicBezTo>
                <a:cubicBezTo>
                  <a:pt x="2439105" y="2384178"/>
                  <a:pt x="2448630" y="2360365"/>
                  <a:pt x="2465775" y="2345125"/>
                </a:cubicBezTo>
                <a:cubicBezTo>
                  <a:pt x="2501017" y="2314645"/>
                  <a:pt x="2558167" y="2329885"/>
                  <a:pt x="2598172" y="2341315"/>
                </a:cubicBezTo>
                <a:cubicBezTo>
                  <a:pt x="2671515" y="2362270"/>
                  <a:pt x="2746762" y="2394655"/>
                  <a:pt x="2822962" y="2407038"/>
                </a:cubicBezTo>
                <a:cubicBezTo>
                  <a:pt x="2878207" y="2415610"/>
                  <a:pt x="2962980" y="2416563"/>
                  <a:pt x="2974410" y="2345125"/>
                </a:cubicBezTo>
                <a:cubicBezTo>
                  <a:pt x="2992507" y="2236540"/>
                  <a:pt x="2814390" y="2229873"/>
                  <a:pt x="2747715" y="2227015"/>
                </a:cubicBezTo>
                <a:close/>
                <a:moveTo>
                  <a:pt x="3536385" y="2200345"/>
                </a:moveTo>
                <a:cubicBezTo>
                  <a:pt x="3457327" y="2202250"/>
                  <a:pt x="3384937" y="2224158"/>
                  <a:pt x="3337312" y="2284165"/>
                </a:cubicBezTo>
                <a:cubicBezTo>
                  <a:pt x="3321120" y="2306073"/>
                  <a:pt x="3314452" y="2339410"/>
                  <a:pt x="3329692" y="2362270"/>
                </a:cubicBezTo>
                <a:cubicBezTo>
                  <a:pt x="3344932" y="2385130"/>
                  <a:pt x="3375412" y="2391798"/>
                  <a:pt x="3402082" y="2393703"/>
                </a:cubicBezTo>
                <a:cubicBezTo>
                  <a:pt x="3450660" y="2397513"/>
                  <a:pt x="3522097" y="2395608"/>
                  <a:pt x="3564960" y="2368938"/>
                </a:cubicBezTo>
                <a:cubicBezTo>
                  <a:pt x="3639255" y="2323218"/>
                  <a:pt x="3784988" y="2282260"/>
                  <a:pt x="3860235" y="2346078"/>
                </a:cubicBezTo>
                <a:cubicBezTo>
                  <a:pt x="3955485" y="2427040"/>
                  <a:pt x="3733552" y="2511813"/>
                  <a:pt x="3685927" y="2528958"/>
                </a:cubicBezTo>
                <a:cubicBezTo>
                  <a:pt x="3581152" y="2567058"/>
                  <a:pt x="3470662" y="2583250"/>
                  <a:pt x="3360172" y="2588965"/>
                </a:cubicBezTo>
                <a:cubicBezTo>
                  <a:pt x="3360172" y="2588965"/>
                  <a:pt x="3315405" y="2590870"/>
                  <a:pt x="3315405" y="2590870"/>
                </a:cubicBezTo>
                <a:lnTo>
                  <a:pt x="3439230" y="2629923"/>
                </a:lnTo>
                <a:cubicBezTo>
                  <a:pt x="3439230" y="2629923"/>
                  <a:pt x="3554483" y="2685168"/>
                  <a:pt x="3554483" y="2685168"/>
                </a:cubicBezTo>
                <a:cubicBezTo>
                  <a:pt x="3567817" y="2691835"/>
                  <a:pt x="3613537" y="2671833"/>
                  <a:pt x="3627825" y="2667070"/>
                </a:cubicBezTo>
                <a:cubicBezTo>
                  <a:pt x="3738315" y="2630875"/>
                  <a:pt x="4107885" y="2475618"/>
                  <a:pt x="3957390" y="2309883"/>
                </a:cubicBezTo>
                <a:cubicBezTo>
                  <a:pt x="3925005" y="2273688"/>
                  <a:pt x="3877380" y="2256543"/>
                  <a:pt x="3829755" y="2246065"/>
                </a:cubicBezTo>
                <a:cubicBezTo>
                  <a:pt x="3748792" y="2227968"/>
                  <a:pt x="3637350" y="2197488"/>
                  <a:pt x="3536385" y="2200345"/>
                </a:cubicBezTo>
                <a:close/>
                <a:moveTo>
                  <a:pt x="3826183" y="1432838"/>
                </a:moveTo>
                <a:cubicBezTo>
                  <a:pt x="3714741" y="1437601"/>
                  <a:pt x="3612823" y="1464271"/>
                  <a:pt x="3528051" y="1549044"/>
                </a:cubicBezTo>
                <a:cubicBezTo>
                  <a:pt x="3451851" y="1626196"/>
                  <a:pt x="3395653" y="1730019"/>
                  <a:pt x="3274686" y="1739544"/>
                </a:cubicBezTo>
                <a:cubicBezTo>
                  <a:pt x="3275638" y="1797646"/>
                  <a:pt x="3273733" y="1855749"/>
                  <a:pt x="3272781" y="1912899"/>
                </a:cubicBezTo>
                <a:cubicBezTo>
                  <a:pt x="3272781" y="1926234"/>
                  <a:pt x="3261351" y="2073871"/>
                  <a:pt x="3270876" y="2077681"/>
                </a:cubicBezTo>
                <a:cubicBezTo>
                  <a:pt x="3337551" y="2105304"/>
                  <a:pt x="3392796" y="2135784"/>
                  <a:pt x="3467091" y="2121496"/>
                </a:cubicBezTo>
                <a:cubicBezTo>
                  <a:pt x="3509001" y="2112924"/>
                  <a:pt x="3528051" y="2091969"/>
                  <a:pt x="3556626" y="2063394"/>
                </a:cubicBezTo>
                <a:cubicBezTo>
                  <a:pt x="3561388" y="2057679"/>
                  <a:pt x="3690928" y="2105304"/>
                  <a:pt x="3709026" y="2106256"/>
                </a:cubicBezTo>
                <a:cubicBezTo>
                  <a:pt x="3744268" y="2108161"/>
                  <a:pt x="3783321" y="2101494"/>
                  <a:pt x="3810943" y="2079586"/>
                </a:cubicBezTo>
                <a:cubicBezTo>
                  <a:pt x="3829041" y="2066251"/>
                  <a:pt x="3837613" y="2035771"/>
                  <a:pt x="3859521" y="2031961"/>
                </a:cubicBezTo>
                <a:cubicBezTo>
                  <a:pt x="3895716" y="2026246"/>
                  <a:pt x="3942388" y="2059584"/>
                  <a:pt x="3982393" y="2058631"/>
                </a:cubicBezTo>
                <a:cubicBezTo>
                  <a:pt x="4028113" y="2057679"/>
                  <a:pt x="4061451" y="2035771"/>
                  <a:pt x="4086216" y="1998624"/>
                </a:cubicBezTo>
                <a:cubicBezTo>
                  <a:pt x="4105266" y="1970049"/>
                  <a:pt x="4105266" y="1960524"/>
                  <a:pt x="4142413" y="1967191"/>
                </a:cubicBezTo>
                <a:cubicBezTo>
                  <a:pt x="4184323" y="1974811"/>
                  <a:pt x="4227186" y="1979574"/>
                  <a:pt x="4269096" y="1971001"/>
                </a:cubicBezTo>
                <a:cubicBezTo>
                  <a:pt x="4283383" y="1967191"/>
                  <a:pt x="4298623" y="1962429"/>
                  <a:pt x="4310053" y="1951951"/>
                </a:cubicBezTo>
                <a:cubicBezTo>
                  <a:pt x="4327198" y="1934806"/>
                  <a:pt x="4321483" y="1910041"/>
                  <a:pt x="4321483" y="1888134"/>
                </a:cubicBezTo>
                <a:cubicBezTo>
                  <a:pt x="4321483" y="1898611"/>
                  <a:pt x="4458643" y="1914804"/>
                  <a:pt x="4472931" y="1913851"/>
                </a:cubicBezTo>
                <a:cubicBezTo>
                  <a:pt x="4519603" y="1910994"/>
                  <a:pt x="4579611" y="1890991"/>
                  <a:pt x="4580563" y="1834794"/>
                </a:cubicBezTo>
                <a:cubicBezTo>
                  <a:pt x="4602471" y="1831936"/>
                  <a:pt x="4626283" y="1830984"/>
                  <a:pt x="4649143" y="1826221"/>
                </a:cubicBezTo>
                <a:cubicBezTo>
                  <a:pt x="4649143" y="1826221"/>
                  <a:pt x="4709151" y="1813839"/>
                  <a:pt x="4709151" y="1813839"/>
                </a:cubicBezTo>
                <a:lnTo>
                  <a:pt x="4760586" y="1798599"/>
                </a:lnTo>
                <a:cubicBezTo>
                  <a:pt x="4818688" y="1773834"/>
                  <a:pt x="4872028" y="1740496"/>
                  <a:pt x="4905366" y="1686204"/>
                </a:cubicBezTo>
                <a:cubicBezTo>
                  <a:pt x="4905366" y="1686204"/>
                  <a:pt x="4922511" y="1659534"/>
                  <a:pt x="4922511" y="1659534"/>
                </a:cubicBezTo>
                <a:lnTo>
                  <a:pt x="4928226" y="1647151"/>
                </a:lnTo>
                <a:lnTo>
                  <a:pt x="4928226" y="1634769"/>
                </a:lnTo>
                <a:lnTo>
                  <a:pt x="4924416" y="1626196"/>
                </a:lnTo>
                <a:lnTo>
                  <a:pt x="4916796" y="1620481"/>
                </a:lnTo>
                <a:lnTo>
                  <a:pt x="4899651" y="1618576"/>
                </a:lnTo>
                <a:cubicBezTo>
                  <a:pt x="4778683" y="1644294"/>
                  <a:pt x="4644381" y="1656676"/>
                  <a:pt x="4520556" y="1637626"/>
                </a:cubicBezTo>
                <a:cubicBezTo>
                  <a:pt x="4408161" y="1620481"/>
                  <a:pt x="4301481" y="1583334"/>
                  <a:pt x="4197658" y="1537614"/>
                </a:cubicBezTo>
                <a:cubicBezTo>
                  <a:pt x="4079548" y="1486179"/>
                  <a:pt x="3958581" y="1428076"/>
                  <a:pt x="3826183" y="1432838"/>
                </a:cubicBezTo>
                <a:close/>
                <a:moveTo>
                  <a:pt x="2474087" y="1432838"/>
                </a:moveTo>
                <a:cubicBezTo>
                  <a:pt x="2341689" y="1428076"/>
                  <a:pt x="2220722" y="1486179"/>
                  <a:pt x="2102612" y="1537614"/>
                </a:cubicBezTo>
                <a:cubicBezTo>
                  <a:pt x="1998789" y="1583334"/>
                  <a:pt x="1892109" y="1620481"/>
                  <a:pt x="1779714" y="1637626"/>
                </a:cubicBezTo>
                <a:cubicBezTo>
                  <a:pt x="1655889" y="1656676"/>
                  <a:pt x="1521587" y="1644294"/>
                  <a:pt x="1400619" y="1618576"/>
                </a:cubicBezTo>
                <a:lnTo>
                  <a:pt x="1383474" y="1620481"/>
                </a:lnTo>
                <a:lnTo>
                  <a:pt x="1375854" y="1626196"/>
                </a:lnTo>
                <a:lnTo>
                  <a:pt x="1372044" y="1634769"/>
                </a:lnTo>
                <a:lnTo>
                  <a:pt x="1372044" y="1647151"/>
                </a:lnTo>
                <a:lnTo>
                  <a:pt x="1377759" y="1659534"/>
                </a:lnTo>
                <a:cubicBezTo>
                  <a:pt x="1377759" y="1659534"/>
                  <a:pt x="1394904" y="1686204"/>
                  <a:pt x="1394904" y="1686204"/>
                </a:cubicBezTo>
                <a:cubicBezTo>
                  <a:pt x="1428242" y="1740496"/>
                  <a:pt x="1481582" y="1773834"/>
                  <a:pt x="1539684" y="1798599"/>
                </a:cubicBezTo>
                <a:lnTo>
                  <a:pt x="1591119" y="1813839"/>
                </a:lnTo>
                <a:cubicBezTo>
                  <a:pt x="1591119" y="1813839"/>
                  <a:pt x="1651127" y="1826221"/>
                  <a:pt x="1651127" y="1826221"/>
                </a:cubicBezTo>
                <a:cubicBezTo>
                  <a:pt x="1673987" y="1830984"/>
                  <a:pt x="1697799" y="1831936"/>
                  <a:pt x="1719707" y="1834794"/>
                </a:cubicBezTo>
                <a:cubicBezTo>
                  <a:pt x="1720659" y="1890991"/>
                  <a:pt x="1780667" y="1910994"/>
                  <a:pt x="1827339" y="1913851"/>
                </a:cubicBezTo>
                <a:cubicBezTo>
                  <a:pt x="1841627" y="1914804"/>
                  <a:pt x="1978787" y="1898611"/>
                  <a:pt x="1978787" y="1888134"/>
                </a:cubicBezTo>
                <a:cubicBezTo>
                  <a:pt x="1978787" y="1910041"/>
                  <a:pt x="1973072" y="1934806"/>
                  <a:pt x="1990217" y="1951951"/>
                </a:cubicBezTo>
                <a:cubicBezTo>
                  <a:pt x="2001647" y="1962429"/>
                  <a:pt x="2016887" y="1967191"/>
                  <a:pt x="2031174" y="1971001"/>
                </a:cubicBezTo>
                <a:cubicBezTo>
                  <a:pt x="2073084" y="1979574"/>
                  <a:pt x="2115947" y="1974811"/>
                  <a:pt x="2157857" y="1967191"/>
                </a:cubicBezTo>
                <a:cubicBezTo>
                  <a:pt x="2195004" y="1960524"/>
                  <a:pt x="2195004" y="1970049"/>
                  <a:pt x="2214054" y="1998624"/>
                </a:cubicBezTo>
                <a:cubicBezTo>
                  <a:pt x="2238819" y="2035771"/>
                  <a:pt x="2272157" y="2057679"/>
                  <a:pt x="2317877" y="2058631"/>
                </a:cubicBezTo>
                <a:cubicBezTo>
                  <a:pt x="2357882" y="2059584"/>
                  <a:pt x="2404554" y="2026246"/>
                  <a:pt x="2440749" y="2031961"/>
                </a:cubicBezTo>
                <a:cubicBezTo>
                  <a:pt x="2462657" y="2035771"/>
                  <a:pt x="2471229" y="2066251"/>
                  <a:pt x="2489327" y="2079586"/>
                </a:cubicBezTo>
                <a:cubicBezTo>
                  <a:pt x="2516949" y="2101494"/>
                  <a:pt x="2556002" y="2108161"/>
                  <a:pt x="2591244" y="2106256"/>
                </a:cubicBezTo>
                <a:cubicBezTo>
                  <a:pt x="2609342" y="2105304"/>
                  <a:pt x="2738882" y="2057679"/>
                  <a:pt x="2743644" y="2063394"/>
                </a:cubicBezTo>
                <a:cubicBezTo>
                  <a:pt x="2772219" y="2091969"/>
                  <a:pt x="2791269" y="2112924"/>
                  <a:pt x="2833179" y="2121496"/>
                </a:cubicBezTo>
                <a:cubicBezTo>
                  <a:pt x="2907474" y="2135784"/>
                  <a:pt x="2962719" y="2105304"/>
                  <a:pt x="3029394" y="2077681"/>
                </a:cubicBezTo>
                <a:cubicBezTo>
                  <a:pt x="3038919" y="2073871"/>
                  <a:pt x="3027489" y="1926234"/>
                  <a:pt x="3027489" y="1912899"/>
                </a:cubicBezTo>
                <a:cubicBezTo>
                  <a:pt x="3026537" y="1855749"/>
                  <a:pt x="3024632" y="1797646"/>
                  <a:pt x="3025584" y="1739544"/>
                </a:cubicBezTo>
                <a:cubicBezTo>
                  <a:pt x="2904617" y="1730019"/>
                  <a:pt x="2848419" y="1626196"/>
                  <a:pt x="2772219" y="1549044"/>
                </a:cubicBezTo>
                <a:cubicBezTo>
                  <a:pt x="2687447" y="1464271"/>
                  <a:pt x="2585529" y="1437601"/>
                  <a:pt x="2474087" y="1432838"/>
                </a:cubicBezTo>
                <a:close/>
                <a:moveTo>
                  <a:pt x="3156803" y="1329623"/>
                </a:moveTo>
                <a:lnTo>
                  <a:pt x="3115845" y="1334386"/>
                </a:lnTo>
                <a:lnTo>
                  <a:pt x="3080603" y="1345816"/>
                </a:lnTo>
                <a:lnTo>
                  <a:pt x="3049170" y="1361056"/>
                </a:lnTo>
                <a:lnTo>
                  <a:pt x="3026310" y="1382963"/>
                </a:lnTo>
                <a:lnTo>
                  <a:pt x="3007260" y="1408681"/>
                </a:lnTo>
                <a:lnTo>
                  <a:pt x="2995830" y="1435351"/>
                </a:lnTo>
                <a:lnTo>
                  <a:pt x="2988210" y="1466783"/>
                </a:lnTo>
                <a:lnTo>
                  <a:pt x="2988210" y="1497263"/>
                </a:lnTo>
                <a:lnTo>
                  <a:pt x="2993925" y="1528696"/>
                </a:lnTo>
                <a:lnTo>
                  <a:pt x="3005355" y="1558223"/>
                </a:lnTo>
                <a:lnTo>
                  <a:pt x="3021548" y="1585846"/>
                </a:lnTo>
                <a:lnTo>
                  <a:pt x="3045360" y="1608706"/>
                </a:lnTo>
                <a:lnTo>
                  <a:pt x="3074888" y="1628708"/>
                </a:lnTo>
                <a:lnTo>
                  <a:pt x="3096795" y="2575493"/>
                </a:lnTo>
                <a:lnTo>
                  <a:pt x="3218715" y="2589781"/>
                </a:lnTo>
                <a:lnTo>
                  <a:pt x="3230145" y="1624898"/>
                </a:lnTo>
                <a:lnTo>
                  <a:pt x="3252053" y="1609658"/>
                </a:lnTo>
                <a:lnTo>
                  <a:pt x="3269198" y="1590608"/>
                </a:lnTo>
                <a:lnTo>
                  <a:pt x="3286343" y="1566796"/>
                </a:lnTo>
                <a:lnTo>
                  <a:pt x="3300630" y="1542031"/>
                </a:lnTo>
                <a:lnTo>
                  <a:pt x="3310155" y="1516313"/>
                </a:lnTo>
                <a:lnTo>
                  <a:pt x="3312060" y="1494406"/>
                </a:lnTo>
                <a:lnTo>
                  <a:pt x="3307298" y="1459163"/>
                </a:lnTo>
                <a:lnTo>
                  <a:pt x="3297773" y="1425826"/>
                </a:lnTo>
                <a:lnTo>
                  <a:pt x="3280628" y="1396298"/>
                </a:lnTo>
                <a:lnTo>
                  <a:pt x="3259673" y="1370581"/>
                </a:lnTo>
                <a:lnTo>
                  <a:pt x="3230145" y="1351531"/>
                </a:lnTo>
                <a:lnTo>
                  <a:pt x="3196808" y="1337243"/>
                </a:lnTo>
                <a:close/>
                <a:moveTo>
                  <a:pt x="0" y="0"/>
                </a:moveTo>
                <a:lnTo>
                  <a:pt x="6300282" y="0"/>
                </a:lnTo>
                <a:lnTo>
                  <a:pt x="6300282" y="6300282"/>
                </a:lnTo>
                <a:lnTo>
                  <a:pt x="0" y="6300282"/>
                </a:ln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pic>
        <p:nvPicPr>
          <p:cNvPr id="14" name="Picture 13">
            <a:extLst>
              <a:ext uri="{FF2B5EF4-FFF2-40B4-BE49-F238E27FC236}">
                <a16:creationId xmlns:a16="http://schemas.microsoft.com/office/drawing/2014/main" id="{31FE54E2-E059-4836-9221-225509ADFC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75362" y="278859"/>
            <a:ext cx="4975274" cy="6300282"/>
          </a:xfrm>
          <a:prstGeom prst="rect">
            <a:avLst/>
          </a:prstGeom>
          <a:noFill/>
          <a:ln>
            <a:noFill/>
          </a:ln>
        </p:spPr>
      </p:pic>
      <p:sp>
        <p:nvSpPr>
          <p:cNvPr id="15" name="Text Placeholder 1">
            <a:extLst>
              <a:ext uri="{FF2B5EF4-FFF2-40B4-BE49-F238E27FC236}">
                <a16:creationId xmlns:a16="http://schemas.microsoft.com/office/drawing/2014/main" id="{E22CEBDA-5853-495B-9054-8DD8A1433843}"/>
              </a:ext>
            </a:extLst>
          </p:cNvPr>
          <p:cNvSpPr txBox="1">
            <a:spLocks/>
          </p:cNvSpPr>
          <p:nvPr/>
        </p:nvSpPr>
        <p:spPr>
          <a:xfrm>
            <a:off x="116151" y="318567"/>
            <a:ext cx="5303457" cy="60834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F1B5B0"/>
                </a:solidFill>
                <a:latin typeface="Arial" panose="020B0604020202020204" pitchFamily="34" charset="0"/>
                <a:cs typeface="Arial" panose="020B0604020202020204" pitchFamily="34" charset="0"/>
              </a:rPr>
              <a:t>EARLIER DETECTION OF GLAUCOMA AND CONTRACTIONS</a:t>
            </a:r>
          </a:p>
        </p:txBody>
      </p:sp>
      <p:sp>
        <p:nvSpPr>
          <p:cNvPr id="2" name="TextBox 1">
            <a:extLst>
              <a:ext uri="{FF2B5EF4-FFF2-40B4-BE49-F238E27FC236}">
                <a16:creationId xmlns:a16="http://schemas.microsoft.com/office/drawing/2014/main" id="{C2280C5B-5D6A-4066-984E-1160429159C8}"/>
              </a:ext>
            </a:extLst>
          </p:cNvPr>
          <p:cNvSpPr txBox="1"/>
          <p:nvPr/>
        </p:nvSpPr>
        <p:spPr>
          <a:xfrm>
            <a:off x="98658" y="1350748"/>
            <a:ext cx="5078253" cy="5228393"/>
          </a:xfrm>
          <a:prstGeom prst="rect">
            <a:avLst/>
          </a:prstGeom>
          <a:noFill/>
        </p:spPr>
        <p:txBody>
          <a:bodyPr wrap="square" rtlCol="0">
            <a:spAutoFit/>
          </a:bodyPr>
          <a:lstStyle/>
          <a:p>
            <a:pPr marL="285750" indent="-285750">
              <a:lnSpc>
                <a:spcPts val="1920"/>
              </a:lnSpc>
              <a:buFont typeface="Arial" panose="020B0604020202020204" pitchFamily="34" charset="0"/>
              <a:buChar char="•"/>
            </a:pPr>
            <a:r>
              <a:rPr lang="en-US" sz="1800" dirty="0">
                <a:solidFill>
                  <a:srgbClr val="222222"/>
                </a:solidFill>
                <a:effectLst/>
                <a:latin typeface="Arial" panose="020B0604020202020204" pitchFamily="34" charset="0"/>
                <a:ea typeface="MS Mincho" panose="02020609040205080304" pitchFamily="49" charset="-128"/>
                <a:cs typeface="Arial" panose="020B0604020202020204" pitchFamily="34" charset="0"/>
              </a:rPr>
              <a:t>Recent technological developments in eye care have helped improve treatments for cataracts sufferers and detection of on-setting glaucoma.</a:t>
            </a:r>
          </a:p>
          <a:p>
            <a:pPr marL="285750" indent="-285750">
              <a:lnSpc>
                <a:spcPts val="1920"/>
              </a:lnSpc>
              <a:buFont typeface="Arial" panose="020B0604020202020204" pitchFamily="34" charset="0"/>
              <a:buChar char="•"/>
            </a:pPr>
            <a:r>
              <a:rPr lang="en-US" sz="1800" dirty="0">
                <a:solidFill>
                  <a:srgbClr val="222222"/>
                </a:solidFill>
                <a:effectLst/>
                <a:latin typeface="Arial" panose="020B0604020202020204" pitchFamily="34" charset="0"/>
                <a:ea typeface="MS Mincho" panose="02020609040205080304" pitchFamily="49" charset="-128"/>
                <a:cs typeface="Arial" panose="020B0604020202020204" pitchFamily="34" charset="0"/>
              </a:rPr>
              <a:t> Knife-free treatments for cataract surgery are more accurate and safer than ever before, ensuring a speedier recovery too.</a:t>
            </a:r>
          </a:p>
          <a:p>
            <a:pPr marL="285750" indent="-285750">
              <a:lnSpc>
                <a:spcPts val="1920"/>
              </a:lnSpc>
              <a:buFont typeface="Arial" panose="020B0604020202020204" pitchFamily="34" charset="0"/>
              <a:buChar char="•"/>
            </a:pPr>
            <a:r>
              <a:rPr lang="en-US" sz="1800" dirty="0">
                <a:solidFill>
                  <a:srgbClr val="222222"/>
                </a:solidFill>
                <a:effectLst/>
                <a:latin typeface="Arial" panose="020B0604020202020204" pitchFamily="34" charset="0"/>
                <a:ea typeface="MS Mincho" panose="02020609040205080304" pitchFamily="49" charset="-128"/>
                <a:cs typeface="Arial" panose="020B0604020202020204" pitchFamily="34" charset="0"/>
              </a:rPr>
              <a:t> The next generation could experience implants directly into the eye through gene and stem cell therapy to help detect glaucoma symptoms and the type of glaucoma in everyone.</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pPr marL="285750" indent="-285750">
              <a:lnSpc>
                <a:spcPts val="1920"/>
              </a:lnSpc>
              <a:buFont typeface="Arial" panose="020B0604020202020204" pitchFamily="34" charset="0"/>
              <a:buChar char="•"/>
            </a:pPr>
            <a:r>
              <a:rPr lang="en-US" sz="1800" dirty="0">
                <a:solidFill>
                  <a:srgbClr val="222222"/>
                </a:solidFill>
                <a:effectLst/>
                <a:latin typeface="Arial" panose="020B0604020202020204" pitchFamily="34" charset="0"/>
                <a:ea typeface="MS Mincho" panose="02020609040205080304" pitchFamily="49" charset="-128"/>
                <a:cs typeface="Arial" panose="020B0604020202020204" pitchFamily="34" charset="0"/>
              </a:rPr>
              <a:t>Ultimately, it’s hoped that technology can be used as a force for good in improving eye health and maintaining their function for longer than ever. </a:t>
            </a:r>
          </a:p>
          <a:p>
            <a:pPr marL="285750" indent="-285750">
              <a:lnSpc>
                <a:spcPts val="1920"/>
              </a:lnSpc>
              <a:buFont typeface="Arial" panose="020B0604020202020204" pitchFamily="34" charset="0"/>
              <a:buChar char="•"/>
            </a:pPr>
            <a:r>
              <a:rPr lang="en-US" sz="1800" dirty="0">
                <a:solidFill>
                  <a:srgbClr val="222222"/>
                </a:solidFill>
                <a:effectLst/>
                <a:latin typeface="Arial" panose="020B0604020202020204" pitchFamily="34" charset="0"/>
                <a:ea typeface="MS Mincho" panose="02020609040205080304" pitchFamily="49" charset="-128"/>
                <a:cs typeface="Arial" panose="020B0604020202020204" pitchFamily="34" charset="0"/>
              </a:rPr>
              <a:t>Much of the concepts we’ve discussed are still very much in their infancy and trial stages, but it’s certainly a “watch this space” moment for the eyecare sector.</a:t>
            </a:r>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Tree>
    <p:extLst>
      <p:ext uri="{BB962C8B-B14F-4D97-AF65-F5344CB8AC3E}">
        <p14:creationId xmlns:p14="http://schemas.microsoft.com/office/powerpoint/2010/main" val="3544664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618802" y="401913"/>
            <a:ext cx="11573197" cy="724247"/>
          </a:xfrm>
        </p:spPr>
        <p:txBody>
          <a:bodyPr/>
          <a:lstStyle/>
          <a:p>
            <a:r>
              <a:rPr lang="en-US" dirty="0"/>
              <a:t>TEETH</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754341" y="1484226"/>
            <a:ext cx="10886092" cy="1231106"/>
          </a:xfrm>
          <a:prstGeom prst="rect">
            <a:avLst/>
          </a:prstGeom>
          <a:noFill/>
        </p:spPr>
        <p:txBody>
          <a:bodyPr wrap="square" rIns="0" rtlCol="0">
            <a:spAutoFit/>
          </a:bodyPr>
          <a:lstStyle/>
          <a:p>
            <a:r>
              <a:rPr lang="en-IN" sz="1800" dirty="0">
                <a:solidFill>
                  <a:srgbClr val="231F20"/>
                </a:solidFill>
                <a:effectLst/>
                <a:latin typeface="Arial" panose="020B0604020202020204" pitchFamily="34" charset="0"/>
                <a:ea typeface="Calibri" panose="020F0502020204030204" pitchFamily="34" charset="0"/>
                <a:cs typeface="Arial" panose="020B0604020202020204" pitchFamily="34" charset="0"/>
              </a:rPr>
              <a:t>Computer-aided design (CAD) and computer-aided manufacturing (CAM) are new technologies that allow dental technicians to create new dentures out of material discs in a fraction of the time</a:t>
            </a:r>
            <a:r>
              <a:rPr lang="en-IN" sz="1800" dirty="0">
                <a:solidFill>
                  <a:srgbClr val="231F20"/>
                </a:solidFill>
                <a:effectLst/>
                <a:latin typeface="Helvetica" panose="020B0604020202020204" pitchFamily="34" charset="0"/>
                <a:ea typeface="Calibri" panose="020F0502020204030204" pitchFamily="34" charset="0"/>
                <a:cs typeface="Times New Roman" panose="02020603050405020304" pitchFamily="18" charset="0"/>
              </a:rPr>
              <a:t>.</a:t>
            </a: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4" name="Freeform 101">
            <a:extLst>
              <a:ext uri="{FF2B5EF4-FFF2-40B4-BE49-F238E27FC236}">
                <a16:creationId xmlns:a16="http://schemas.microsoft.com/office/drawing/2014/main" id="{E5A0F4E5-E214-46DC-8DD5-3A5CA9325877}"/>
              </a:ext>
            </a:extLst>
          </p:cNvPr>
          <p:cNvSpPr/>
          <p:nvPr/>
        </p:nvSpPr>
        <p:spPr>
          <a:xfrm>
            <a:off x="4442111" y="401913"/>
            <a:ext cx="565987" cy="72424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pic>
        <p:nvPicPr>
          <p:cNvPr id="26" name="Picture 25" descr="How Expensive are Dental Implants? – Dr. Tony Urbanek's Blog">
            <a:extLst>
              <a:ext uri="{FF2B5EF4-FFF2-40B4-BE49-F238E27FC236}">
                <a16:creationId xmlns:a16="http://schemas.microsoft.com/office/drawing/2014/main" id="{B4DC8C39-B5E0-4359-A725-0D74C3DF6C7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56252" y="2264614"/>
            <a:ext cx="7679495" cy="3807948"/>
          </a:xfrm>
          <a:prstGeom prst="rect">
            <a:avLst/>
          </a:prstGeom>
          <a:noFill/>
          <a:ln>
            <a:noFill/>
          </a:ln>
        </p:spPr>
      </p:pic>
      <p:sp>
        <p:nvSpPr>
          <p:cNvPr id="27" name="Freeform 101">
            <a:extLst>
              <a:ext uri="{FF2B5EF4-FFF2-40B4-BE49-F238E27FC236}">
                <a16:creationId xmlns:a16="http://schemas.microsoft.com/office/drawing/2014/main" id="{69E56239-36F0-4C5C-80D0-6DD57B3E5416}"/>
              </a:ext>
            </a:extLst>
          </p:cNvPr>
          <p:cNvSpPr/>
          <p:nvPr/>
        </p:nvSpPr>
        <p:spPr>
          <a:xfrm>
            <a:off x="11507373" y="6231988"/>
            <a:ext cx="417752" cy="42280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56035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18">
            <a:extLst>
              <a:ext uri="{FF2B5EF4-FFF2-40B4-BE49-F238E27FC236}">
                <a16:creationId xmlns:a16="http://schemas.microsoft.com/office/drawing/2014/main" id="{88C916F5-34A5-4CCB-8F23-BCA994CA96C7}"/>
              </a:ext>
            </a:extLst>
          </p:cNvPr>
          <p:cNvGrpSpPr/>
          <p:nvPr/>
        </p:nvGrpSpPr>
        <p:grpSpPr>
          <a:xfrm>
            <a:off x="618802" y="2869249"/>
            <a:ext cx="11573197" cy="1389099"/>
            <a:chOff x="881604" y="2379524"/>
            <a:chExt cx="10688078" cy="1315673"/>
          </a:xfrm>
        </p:grpSpPr>
        <p:sp>
          <p:nvSpPr>
            <p:cNvPr id="4" name="Rectangle 6">
              <a:extLst>
                <a:ext uri="{FF2B5EF4-FFF2-40B4-BE49-F238E27FC236}">
                  <a16:creationId xmlns:a16="http://schemas.microsoft.com/office/drawing/2014/main" id="{5E7B7240-0AF7-4DCA-BA02-DB2FC6FFE218}"/>
                </a:ext>
              </a:extLst>
            </p:cNvPr>
            <p:cNvSpPr>
              <a:spLocks noChangeArrowheads="1"/>
            </p:cNvSpPr>
            <p:nvPr/>
          </p:nvSpPr>
          <p:spPr bwMode="auto">
            <a:xfrm>
              <a:off x="1516159" y="2379524"/>
              <a:ext cx="10053523" cy="7822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a:p>
          </p:txBody>
        </p:sp>
        <p:sp>
          <p:nvSpPr>
            <p:cNvPr id="5" name="Freeform 7">
              <a:extLst>
                <a:ext uri="{FF2B5EF4-FFF2-40B4-BE49-F238E27FC236}">
                  <a16:creationId xmlns:a16="http://schemas.microsoft.com/office/drawing/2014/main" id="{A8434695-C279-46E0-9EBE-B4B4F2ABFA03}"/>
                </a:ext>
              </a:extLst>
            </p:cNvPr>
            <p:cNvSpPr>
              <a:spLocks/>
            </p:cNvSpPr>
            <p:nvPr/>
          </p:nvSpPr>
          <p:spPr bwMode="auto">
            <a:xfrm>
              <a:off x="881604" y="2379524"/>
              <a:ext cx="1628294" cy="1315673"/>
            </a:xfrm>
            <a:custGeom>
              <a:avLst/>
              <a:gdLst>
                <a:gd name="T0" fmla="*/ 0 w 1224"/>
                <a:gd name="T1" fmla="*/ 630 h 989"/>
                <a:gd name="T2" fmla="*/ 465 w 1224"/>
                <a:gd name="T3" fmla="*/ 989 h 989"/>
                <a:gd name="T4" fmla="*/ 1224 w 1224"/>
                <a:gd name="T5" fmla="*/ 0 h 989"/>
                <a:gd name="T6" fmla="*/ 484 w 1224"/>
                <a:gd name="T7" fmla="*/ 0 h 989"/>
                <a:gd name="T8" fmla="*/ 0 w 1224"/>
                <a:gd name="T9" fmla="*/ 630 h 989"/>
              </a:gdLst>
              <a:ahLst/>
              <a:cxnLst>
                <a:cxn ang="0">
                  <a:pos x="T0" y="T1"/>
                </a:cxn>
                <a:cxn ang="0">
                  <a:pos x="T2" y="T3"/>
                </a:cxn>
                <a:cxn ang="0">
                  <a:pos x="T4" y="T5"/>
                </a:cxn>
                <a:cxn ang="0">
                  <a:pos x="T6" y="T7"/>
                </a:cxn>
                <a:cxn ang="0">
                  <a:pos x="T8" y="T9"/>
                </a:cxn>
              </a:cxnLst>
              <a:rect l="0" t="0" r="r" b="b"/>
              <a:pathLst>
                <a:path w="1224" h="989">
                  <a:moveTo>
                    <a:pt x="0" y="630"/>
                  </a:moveTo>
                  <a:lnTo>
                    <a:pt x="465" y="989"/>
                  </a:lnTo>
                  <a:lnTo>
                    <a:pt x="1224" y="0"/>
                  </a:lnTo>
                  <a:lnTo>
                    <a:pt x="484" y="0"/>
                  </a:lnTo>
                  <a:lnTo>
                    <a:pt x="0" y="630"/>
                  </a:lnTo>
                  <a:close/>
                </a:path>
              </a:pathLst>
            </a:custGeom>
            <a:gradFill>
              <a:gsLst>
                <a:gs pos="0">
                  <a:schemeClr val="accent1">
                    <a:lumMod val="88000"/>
                  </a:schemeClr>
                </a:gs>
                <a:gs pos="100000">
                  <a:schemeClr val="accent1">
                    <a:lumMod val="92000"/>
                  </a:schemeClr>
                </a:gs>
              </a:gsLst>
              <a:lin ang="8400000" scaled="0"/>
            </a:gra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6" name="그룹 8">
            <a:extLst>
              <a:ext uri="{FF2B5EF4-FFF2-40B4-BE49-F238E27FC236}">
                <a16:creationId xmlns:a16="http://schemas.microsoft.com/office/drawing/2014/main" id="{F39D30C2-A813-4E87-BD31-547616BD575C}"/>
              </a:ext>
            </a:extLst>
          </p:cNvPr>
          <p:cNvGrpSpPr/>
          <p:nvPr/>
        </p:nvGrpSpPr>
        <p:grpSpPr>
          <a:xfrm>
            <a:off x="977556" y="3685224"/>
            <a:ext cx="11237612" cy="1389099"/>
            <a:chOff x="1259228" y="3168587"/>
            <a:chExt cx="10310454" cy="1315673"/>
          </a:xfrm>
        </p:grpSpPr>
        <p:sp>
          <p:nvSpPr>
            <p:cNvPr id="7" name="Rectangle 6">
              <a:extLst>
                <a:ext uri="{FF2B5EF4-FFF2-40B4-BE49-F238E27FC236}">
                  <a16:creationId xmlns:a16="http://schemas.microsoft.com/office/drawing/2014/main" id="{5D5826E6-D1F7-4066-9889-A3992ABB214C}"/>
                </a:ext>
              </a:extLst>
            </p:cNvPr>
            <p:cNvSpPr>
              <a:spLocks noChangeArrowheads="1"/>
            </p:cNvSpPr>
            <p:nvPr/>
          </p:nvSpPr>
          <p:spPr bwMode="auto">
            <a:xfrm>
              <a:off x="1893783" y="3168587"/>
              <a:ext cx="9675899" cy="78221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sp>
          <p:nvSpPr>
            <p:cNvPr id="8" name="Freeform 7">
              <a:extLst>
                <a:ext uri="{FF2B5EF4-FFF2-40B4-BE49-F238E27FC236}">
                  <a16:creationId xmlns:a16="http://schemas.microsoft.com/office/drawing/2014/main" id="{D9916B26-88C4-4922-A4E2-E428879B4ABC}"/>
                </a:ext>
              </a:extLst>
            </p:cNvPr>
            <p:cNvSpPr>
              <a:spLocks/>
            </p:cNvSpPr>
            <p:nvPr/>
          </p:nvSpPr>
          <p:spPr bwMode="auto">
            <a:xfrm>
              <a:off x="1259228" y="3168587"/>
              <a:ext cx="1628294" cy="1315673"/>
            </a:xfrm>
            <a:custGeom>
              <a:avLst/>
              <a:gdLst>
                <a:gd name="T0" fmla="*/ 0 w 1224"/>
                <a:gd name="T1" fmla="*/ 630 h 989"/>
                <a:gd name="T2" fmla="*/ 465 w 1224"/>
                <a:gd name="T3" fmla="*/ 989 h 989"/>
                <a:gd name="T4" fmla="*/ 1224 w 1224"/>
                <a:gd name="T5" fmla="*/ 0 h 989"/>
                <a:gd name="T6" fmla="*/ 484 w 1224"/>
                <a:gd name="T7" fmla="*/ 0 h 989"/>
                <a:gd name="T8" fmla="*/ 0 w 1224"/>
                <a:gd name="T9" fmla="*/ 630 h 989"/>
              </a:gdLst>
              <a:ahLst/>
              <a:cxnLst>
                <a:cxn ang="0">
                  <a:pos x="T0" y="T1"/>
                </a:cxn>
                <a:cxn ang="0">
                  <a:pos x="T2" y="T3"/>
                </a:cxn>
                <a:cxn ang="0">
                  <a:pos x="T4" y="T5"/>
                </a:cxn>
                <a:cxn ang="0">
                  <a:pos x="T6" y="T7"/>
                </a:cxn>
                <a:cxn ang="0">
                  <a:pos x="T8" y="T9"/>
                </a:cxn>
              </a:cxnLst>
              <a:rect l="0" t="0" r="r" b="b"/>
              <a:pathLst>
                <a:path w="1224" h="989">
                  <a:moveTo>
                    <a:pt x="0" y="630"/>
                  </a:moveTo>
                  <a:lnTo>
                    <a:pt x="465" y="989"/>
                  </a:lnTo>
                  <a:lnTo>
                    <a:pt x="1224" y="0"/>
                  </a:lnTo>
                  <a:lnTo>
                    <a:pt x="484" y="0"/>
                  </a:lnTo>
                  <a:lnTo>
                    <a:pt x="0" y="630"/>
                  </a:lnTo>
                  <a:close/>
                </a:path>
              </a:pathLst>
            </a:custGeom>
            <a:gradFill>
              <a:gsLst>
                <a:gs pos="0">
                  <a:schemeClr val="accent2">
                    <a:lumMod val="88000"/>
                  </a:schemeClr>
                </a:gs>
                <a:gs pos="100000">
                  <a:schemeClr val="accent2">
                    <a:lumMod val="92000"/>
                  </a:schemeClr>
                </a:gs>
              </a:gsLst>
              <a:lin ang="8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9" name="그룹 2">
            <a:extLst>
              <a:ext uri="{FF2B5EF4-FFF2-40B4-BE49-F238E27FC236}">
                <a16:creationId xmlns:a16="http://schemas.microsoft.com/office/drawing/2014/main" id="{5C0E1181-EC13-4F04-8605-02EFC555D0CB}"/>
              </a:ext>
            </a:extLst>
          </p:cNvPr>
          <p:cNvGrpSpPr/>
          <p:nvPr/>
        </p:nvGrpSpPr>
        <p:grpSpPr>
          <a:xfrm>
            <a:off x="1305907" y="4521791"/>
            <a:ext cx="10886092" cy="1389099"/>
            <a:chOff x="1635672" y="3945070"/>
            <a:chExt cx="9925684" cy="1315673"/>
          </a:xfrm>
        </p:grpSpPr>
        <p:sp>
          <p:nvSpPr>
            <p:cNvPr id="10" name="Rectangle 6">
              <a:extLst>
                <a:ext uri="{FF2B5EF4-FFF2-40B4-BE49-F238E27FC236}">
                  <a16:creationId xmlns:a16="http://schemas.microsoft.com/office/drawing/2014/main" id="{0B918C9D-BEC4-41F2-A8E1-7C42E37F1BDF}"/>
                </a:ext>
              </a:extLst>
            </p:cNvPr>
            <p:cNvSpPr>
              <a:spLocks noChangeArrowheads="1"/>
            </p:cNvSpPr>
            <p:nvPr/>
          </p:nvSpPr>
          <p:spPr bwMode="auto">
            <a:xfrm>
              <a:off x="2270227" y="3945070"/>
              <a:ext cx="9291129" cy="782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sp>
          <p:nvSpPr>
            <p:cNvPr id="11" name="Freeform 7">
              <a:extLst>
                <a:ext uri="{FF2B5EF4-FFF2-40B4-BE49-F238E27FC236}">
                  <a16:creationId xmlns:a16="http://schemas.microsoft.com/office/drawing/2014/main" id="{874A7F0B-3BC1-454E-B03E-F05A2285CE79}"/>
                </a:ext>
              </a:extLst>
            </p:cNvPr>
            <p:cNvSpPr>
              <a:spLocks/>
            </p:cNvSpPr>
            <p:nvPr/>
          </p:nvSpPr>
          <p:spPr bwMode="auto">
            <a:xfrm>
              <a:off x="1635672" y="3945070"/>
              <a:ext cx="1628294" cy="1315673"/>
            </a:xfrm>
            <a:custGeom>
              <a:avLst/>
              <a:gdLst>
                <a:gd name="T0" fmla="*/ 0 w 1224"/>
                <a:gd name="T1" fmla="*/ 630 h 989"/>
                <a:gd name="T2" fmla="*/ 465 w 1224"/>
                <a:gd name="T3" fmla="*/ 989 h 989"/>
                <a:gd name="T4" fmla="*/ 1224 w 1224"/>
                <a:gd name="T5" fmla="*/ 0 h 989"/>
                <a:gd name="T6" fmla="*/ 484 w 1224"/>
                <a:gd name="T7" fmla="*/ 0 h 989"/>
                <a:gd name="T8" fmla="*/ 0 w 1224"/>
                <a:gd name="T9" fmla="*/ 630 h 989"/>
              </a:gdLst>
              <a:ahLst/>
              <a:cxnLst>
                <a:cxn ang="0">
                  <a:pos x="T0" y="T1"/>
                </a:cxn>
                <a:cxn ang="0">
                  <a:pos x="T2" y="T3"/>
                </a:cxn>
                <a:cxn ang="0">
                  <a:pos x="T4" y="T5"/>
                </a:cxn>
                <a:cxn ang="0">
                  <a:pos x="T6" y="T7"/>
                </a:cxn>
                <a:cxn ang="0">
                  <a:pos x="T8" y="T9"/>
                </a:cxn>
              </a:cxnLst>
              <a:rect l="0" t="0" r="r" b="b"/>
              <a:pathLst>
                <a:path w="1224" h="989">
                  <a:moveTo>
                    <a:pt x="0" y="630"/>
                  </a:moveTo>
                  <a:lnTo>
                    <a:pt x="465" y="989"/>
                  </a:lnTo>
                  <a:lnTo>
                    <a:pt x="1224" y="0"/>
                  </a:lnTo>
                  <a:lnTo>
                    <a:pt x="484" y="0"/>
                  </a:lnTo>
                  <a:lnTo>
                    <a:pt x="0" y="630"/>
                  </a:lnTo>
                  <a:close/>
                </a:path>
              </a:pathLst>
            </a:custGeom>
            <a:gradFill>
              <a:gsLst>
                <a:gs pos="0">
                  <a:schemeClr val="accent3">
                    <a:lumMod val="88000"/>
                  </a:schemeClr>
                </a:gs>
                <a:gs pos="100000">
                  <a:schemeClr val="accent3">
                    <a:lumMod val="92000"/>
                  </a:schemeClr>
                </a:gs>
              </a:gsLst>
              <a:lin ang="8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12" name="그룹 1">
            <a:extLst>
              <a:ext uri="{FF2B5EF4-FFF2-40B4-BE49-F238E27FC236}">
                <a16:creationId xmlns:a16="http://schemas.microsoft.com/office/drawing/2014/main" id="{4280BBAC-8C74-4711-B3EA-4DAEBFBF6CEC}"/>
              </a:ext>
            </a:extLst>
          </p:cNvPr>
          <p:cNvGrpSpPr/>
          <p:nvPr/>
        </p:nvGrpSpPr>
        <p:grpSpPr>
          <a:xfrm>
            <a:off x="1667388" y="5312702"/>
            <a:ext cx="10545995" cy="1389099"/>
            <a:chOff x="2012116" y="4730345"/>
            <a:chExt cx="9549239" cy="1315673"/>
          </a:xfrm>
        </p:grpSpPr>
        <p:sp>
          <p:nvSpPr>
            <p:cNvPr id="13" name="Rectangle 6">
              <a:extLst>
                <a:ext uri="{FF2B5EF4-FFF2-40B4-BE49-F238E27FC236}">
                  <a16:creationId xmlns:a16="http://schemas.microsoft.com/office/drawing/2014/main" id="{945D23A2-5706-4ACF-9894-1149D510254E}"/>
                </a:ext>
              </a:extLst>
            </p:cNvPr>
            <p:cNvSpPr>
              <a:spLocks noChangeArrowheads="1"/>
            </p:cNvSpPr>
            <p:nvPr/>
          </p:nvSpPr>
          <p:spPr bwMode="auto">
            <a:xfrm>
              <a:off x="2646669" y="4730345"/>
              <a:ext cx="8914686" cy="782219"/>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sp>
          <p:nvSpPr>
            <p:cNvPr id="14" name="Freeform 7">
              <a:extLst>
                <a:ext uri="{FF2B5EF4-FFF2-40B4-BE49-F238E27FC236}">
                  <a16:creationId xmlns:a16="http://schemas.microsoft.com/office/drawing/2014/main" id="{45CD94D5-83EB-4B9E-A04A-FC20976F9EFC}"/>
                </a:ext>
              </a:extLst>
            </p:cNvPr>
            <p:cNvSpPr>
              <a:spLocks/>
            </p:cNvSpPr>
            <p:nvPr/>
          </p:nvSpPr>
          <p:spPr bwMode="auto">
            <a:xfrm>
              <a:off x="2012116" y="4730345"/>
              <a:ext cx="1628294" cy="1315673"/>
            </a:xfrm>
            <a:custGeom>
              <a:avLst/>
              <a:gdLst>
                <a:gd name="T0" fmla="*/ 0 w 1224"/>
                <a:gd name="T1" fmla="*/ 630 h 989"/>
                <a:gd name="T2" fmla="*/ 465 w 1224"/>
                <a:gd name="T3" fmla="*/ 989 h 989"/>
                <a:gd name="T4" fmla="*/ 1224 w 1224"/>
                <a:gd name="T5" fmla="*/ 0 h 989"/>
                <a:gd name="T6" fmla="*/ 484 w 1224"/>
                <a:gd name="T7" fmla="*/ 0 h 989"/>
                <a:gd name="T8" fmla="*/ 0 w 1224"/>
                <a:gd name="T9" fmla="*/ 630 h 989"/>
              </a:gdLst>
              <a:ahLst/>
              <a:cxnLst>
                <a:cxn ang="0">
                  <a:pos x="T0" y="T1"/>
                </a:cxn>
                <a:cxn ang="0">
                  <a:pos x="T2" y="T3"/>
                </a:cxn>
                <a:cxn ang="0">
                  <a:pos x="T4" y="T5"/>
                </a:cxn>
                <a:cxn ang="0">
                  <a:pos x="T6" y="T7"/>
                </a:cxn>
                <a:cxn ang="0">
                  <a:pos x="T8" y="T9"/>
                </a:cxn>
              </a:cxnLst>
              <a:rect l="0" t="0" r="r" b="b"/>
              <a:pathLst>
                <a:path w="1224" h="989">
                  <a:moveTo>
                    <a:pt x="0" y="630"/>
                  </a:moveTo>
                  <a:lnTo>
                    <a:pt x="465" y="989"/>
                  </a:lnTo>
                  <a:lnTo>
                    <a:pt x="1224" y="0"/>
                  </a:lnTo>
                  <a:lnTo>
                    <a:pt x="484" y="0"/>
                  </a:lnTo>
                  <a:lnTo>
                    <a:pt x="0" y="630"/>
                  </a:lnTo>
                  <a:close/>
                </a:path>
              </a:pathLst>
            </a:custGeom>
            <a:gradFill>
              <a:gsLst>
                <a:gs pos="0">
                  <a:schemeClr val="accent4">
                    <a:lumMod val="88000"/>
                  </a:schemeClr>
                </a:gs>
                <a:gs pos="100000">
                  <a:schemeClr val="accent4">
                    <a:lumMod val="92000"/>
                  </a:schemeClr>
                </a:gs>
              </a:gsLst>
              <a:lin ang="8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0" dirty="0"/>
            </a:p>
          </p:txBody>
        </p:sp>
      </p:gr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0" name="Text Placeholder 19">
            <a:extLst>
              <a:ext uri="{FF2B5EF4-FFF2-40B4-BE49-F238E27FC236}">
                <a16:creationId xmlns:a16="http://schemas.microsoft.com/office/drawing/2014/main" id="{F47A080C-91FB-419E-A750-188C2AA9D614}"/>
              </a:ext>
            </a:extLst>
          </p:cNvPr>
          <p:cNvSpPr>
            <a:spLocks noGrp="1"/>
          </p:cNvSpPr>
          <p:nvPr>
            <p:ph type="body" sz="quarter" idx="10"/>
          </p:nvPr>
        </p:nvSpPr>
        <p:spPr>
          <a:xfrm>
            <a:off x="264897" y="703002"/>
            <a:ext cx="11662205" cy="1552209"/>
          </a:xfrm>
        </p:spPr>
        <p:txBody>
          <a:bodyPr/>
          <a:lstStyle/>
          <a:p>
            <a:r>
              <a:rPr lang="en-US" sz="4800" dirty="0"/>
              <a:t>THE NEW ADVANCEMENTS IN THIS FIELD ARE:</a:t>
            </a:r>
            <a:endParaRPr lang="en-IN" sz="4800" dirty="0"/>
          </a:p>
        </p:txBody>
      </p:sp>
      <p:sp>
        <p:nvSpPr>
          <p:cNvPr id="21" name="TextBox 20">
            <a:extLst>
              <a:ext uri="{FF2B5EF4-FFF2-40B4-BE49-F238E27FC236}">
                <a16:creationId xmlns:a16="http://schemas.microsoft.com/office/drawing/2014/main" id="{6024C084-7C8F-4569-BB32-229225C5DCFB}"/>
              </a:ext>
            </a:extLst>
          </p:cNvPr>
          <p:cNvSpPr txBox="1"/>
          <p:nvPr/>
        </p:nvSpPr>
        <p:spPr>
          <a:xfrm>
            <a:off x="2369961" y="2953710"/>
            <a:ext cx="4351912" cy="642035"/>
          </a:xfrm>
          <a:prstGeom prst="rect">
            <a:avLst/>
          </a:prstGeom>
          <a:noFill/>
        </p:spPr>
        <p:txBody>
          <a:bodyPr wrap="square" rtlCol="0">
            <a:spAutoFit/>
          </a:bodyPr>
          <a:lstStyle/>
          <a:p>
            <a:pPr>
              <a:lnSpc>
                <a:spcPct val="107000"/>
              </a:lnSpc>
              <a:spcBef>
                <a:spcPts val="750"/>
              </a:spcBef>
              <a:spcAft>
                <a:spcPts val="750"/>
              </a:spcAft>
            </a:pPr>
            <a:r>
              <a:rPr lang="en-IN" sz="3600" dirty="0">
                <a:solidFill>
                  <a:schemeClr val="bg1"/>
                </a:solidFill>
                <a:effectLst/>
                <a:latin typeface="Arial" panose="020B0604020202020204" pitchFamily="34" charset="0"/>
                <a:ea typeface="Calibri" panose="020F0502020204030204" pitchFamily="34" charset="0"/>
                <a:cs typeface="Arial" panose="020B0604020202020204" pitchFamily="34" charset="0"/>
              </a:rPr>
              <a:t>3D Printing</a:t>
            </a:r>
          </a:p>
        </p:txBody>
      </p:sp>
      <p:sp>
        <p:nvSpPr>
          <p:cNvPr id="22" name="TextBox 21">
            <a:extLst>
              <a:ext uri="{FF2B5EF4-FFF2-40B4-BE49-F238E27FC236}">
                <a16:creationId xmlns:a16="http://schemas.microsoft.com/office/drawing/2014/main" id="{A34D93DC-564B-4E0E-9AD7-4E0EB13170D2}"/>
              </a:ext>
            </a:extLst>
          </p:cNvPr>
          <p:cNvSpPr txBox="1"/>
          <p:nvPr/>
        </p:nvSpPr>
        <p:spPr>
          <a:xfrm>
            <a:off x="2752273" y="3777772"/>
            <a:ext cx="7595625" cy="642035"/>
          </a:xfrm>
          <a:prstGeom prst="rect">
            <a:avLst/>
          </a:prstGeom>
          <a:noFill/>
        </p:spPr>
        <p:txBody>
          <a:bodyPr wrap="square" rtlCol="0">
            <a:spAutoFit/>
          </a:bodyPr>
          <a:lstStyle/>
          <a:p>
            <a:pPr>
              <a:lnSpc>
                <a:spcPct val="107000"/>
              </a:lnSpc>
              <a:spcBef>
                <a:spcPts val="750"/>
              </a:spcBef>
              <a:spcAft>
                <a:spcPts val="750"/>
              </a:spcAft>
            </a:pPr>
            <a:r>
              <a:rPr lang="en-IN" sz="3600" dirty="0">
                <a:solidFill>
                  <a:schemeClr val="bg1"/>
                </a:solidFill>
                <a:effectLst/>
                <a:latin typeface="Arial" panose="020B0604020202020204" pitchFamily="34" charset="0"/>
                <a:ea typeface="Calibri" panose="020F0502020204030204" pitchFamily="34" charset="0"/>
                <a:cs typeface="Arial" panose="020B0604020202020204" pitchFamily="34" charset="0"/>
              </a:rPr>
              <a:t>Robotic Dental Implant Surgery</a:t>
            </a:r>
          </a:p>
        </p:txBody>
      </p:sp>
      <p:sp>
        <p:nvSpPr>
          <p:cNvPr id="25" name="TextBox 24">
            <a:extLst>
              <a:ext uri="{FF2B5EF4-FFF2-40B4-BE49-F238E27FC236}">
                <a16:creationId xmlns:a16="http://schemas.microsoft.com/office/drawing/2014/main" id="{B4CCAB2C-6277-45ED-B233-D29134261FAA}"/>
              </a:ext>
            </a:extLst>
          </p:cNvPr>
          <p:cNvSpPr txBox="1"/>
          <p:nvPr/>
        </p:nvSpPr>
        <p:spPr>
          <a:xfrm>
            <a:off x="3009243" y="4594798"/>
            <a:ext cx="9115840" cy="646331"/>
          </a:xfrm>
          <a:prstGeom prst="rect">
            <a:avLst/>
          </a:prstGeom>
          <a:noFill/>
        </p:spPr>
        <p:txBody>
          <a:bodyPr wrap="square" rtlCol="0">
            <a:spAutoFit/>
          </a:bodyPr>
          <a:lstStyle/>
          <a:p>
            <a:pPr>
              <a:spcAft>
                <a:spcPts val="975"/>
              </a:spcAft>
            </a:pPr>
            <a:r>
              <a:rPr lang="en-IN"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Continuous Liquid Interface Production</a:t>
            </a:r>
          </a:p>
        </p:txBody>
      </p:sp>
      <p:sp>
        <p:nvSpPr>
          <p:cNvPr id="26" name="TextBox 25">
            <a:extLst>
              <a:ext uri="{FF2B5EF4-FFF2-40B4-BE49-F238E27FC236}">
                <a16:creationId xmlns:a16="http://schemas.microsoft.com/office/drawing/2014/main" id="{EB93756B-B51E-4141-8172-3A43CA03C33E}"/>
              </a:ext>
            </a:extLst>
          </p:cNvPr>
          <p:cNvSpPr txBox="1"/>
          <p:nvPr/>
        </p:nvSpPr>
        <p:spPr>
          <a:xfrm>
            <a:off x="3455021" y="5388213"/>
            <a:ext cx="7230794" cy="646331"/>
          </a:xfrm>
          <a:prstGeom prst="rect">
            <a:avLst/>
          </a:prstGeom>
          <a:noFill/>
        </p:spPr>
        <p:txBody>
          <a:bodyPr wrap="square" rtlCol="0">
            <a:spAutoFit/>
          </a:bodyPr>
          <a:lstStyle/>
          <a:p>
            <a:pPr>
              <a:spcAft>
                <a:spcPts val="975"/>
              </a:spcAft>
            </a:pPr>
            <a:r>
              <a:rPr lang="en-IN"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Intra-Oral Camera</a:t>
            </a:r>
          </a:p>
        </p:txBody>
      </p:sp>
    </p:spTree>
    <p:extLst>
      <p:ext uri="{BB962C8B-B14F-4D97-AF65-F5344CB8AC3E}">
        <p14:creationId xmlns:p14="http://schemas.microsoft.com/office/powerpoint/2010/main" val="361948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10788" y="440104"/>
            <a:ext cx="11573197" cy="724247"/>
          </a:xfrm>
        </p:spPr>
        <p:txBody>
          <a:bodyPr/>
          <a:lstStyle/>
          <a:p>
            <a:r>
              <a:rPr lang="en-US" sz="4400" dirty="0"/>
              <a:t>3D PRINTING</a:t>
            </a: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F05085A6-1071-4A6A-B684-080D99D1EEA2}"/>
              </a:ext>
            </a:extLst>
          </p:cNvPr>
          <p:cNvSpPr txBox="1"/>
          <p:nvPr/>
        </p:nvSpPr>
        <p:spPr>
          <a:xfrm>
            <a:off x="824809" y="1878556"/>
            <a:ext cx="5271191" cy="3621184"/>
          </a:xfrm>
          <a:prstGeom prst="rect">
            <a:avLst/>
          </a:prstGeom>
          <a:solidFill>
            <a:schemeClr val="bg1"/>
          </a:solidFill>
        </p:spPr>
        <p:txBody>
          <a:bodyPr wrap="square" rtlCol="0">
            <a:spAutoFit/>
          </a:bodyPr>
          <a:lstStyle/>
          <a:p>
            <a:pPr marL="342900" indent="-342900">
              <a:spcBef>
                <a:spcPts val="750"/>
              </a:spcBef>
              <a:spcAft>
                <a:spcPts val="75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A 3D computed guided implant placement process will change the way that you look at implants and oral surgery.</a:t>
            </a:r>
          </a:p>
          <a:p>
            <a:pPr marL="342900" indent="-342900">
              <a:spcBef>
                <a:spcPts val="750"/>
              </a:spcBef>
              <a:spcAft>
                <a:spcPts val="750"/>
              </a:spcAft>
              <a:buFont typeface="Symbol" panose="05050102010706020507" pitchFamily="18" charset="2"/>
              <a:buChar char=""/>
            </a:pPr>
            <a:r>
              <a:rPr lang="en-US" sz="2000" dirty="0">
                <a:latin typeface="Arial" panose="020B0604020202020204" pitchFamily="34" charset="0"/>
                <a:ea typeface="Calibri" panose="020F0502020204030204" pitchFamily="34" charset="0"/>
                <a:cs typeface="Arial" panose="020B0604020202020204" pitchFamily="34" charset="0"/>
              </a:rPr>
              <a:t>A 3D Digital Impression is also taken of the area with the missing teeth to plan the position and size of the future implant crown.</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indent="-342900">
              <a:lnSpc>
                <a:spcPct val="107000"/>
              </a:lnSpc>
              <a:spcBef>
                <a:spcPts val="750"/>
              </a:spcBef>
              <a:spcAft>
                <a:spcPts val="750"/>
              </a:spcAft>
              <a:buFont typeface="Symbol" panose="05050102010706020507" pitchFamily="18" charset="2"/>
              <a:buChar char=""/>
            </a:pPr>
            <a:r>
              <a:rPr lang="en-US" sz="2000" dirty="0">
                <a:effectLst/>
                <a:latin typeface="Arial" panose="020B0604020202020204" pitchFamily="34" charset="0"/>
                <a:ea typeface="Calibri" panose="020F0502020204030204" pitchFamily="34" charset="0"/>
                <a:cs typeface="Arial" panose="020B0604020202020204" pitchFamily="34" charset="0"/>
              </a:rPr>
              <a:t>This allows us to perfectly place an implant in a fraction of the time without the need for a surgical incision.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1DD42EA-6E8C-4E50-8B27-81A0BA36C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026" y="1551951"/>
            <a:ext cx="5490206" cy="3975913"/>
          </a:xfrm>
          <a:prstGeom prst="rect">
            <a:avLst/>
          </a:prstGeom>
        </p:spPr>
      </p:pic>
      <p:sp>
        <p:nvSpPr>
          <p:cNvPr id="19" name="Freeform 101">
            <a:extLst>
              <a:ext uri="{FF2B5EF4-FFF2-40B4-BE49-F238E27FC236}">
                <a16:creationId xmlns:a16="http://schemas.microsoft.com/office/drawing/2014/main" id="{22BA135F-3A55-4E95-B851-3951AF665F6C}"/>
              </a:ext>
            </a:extLst>
          </p:cNvPr>
          <p:cNvSpPr/>
          <p:nvPr/>
        </p:nvSpPr>
        <p:spPr>
          <a:xfrm>
            <a:off x="11507373" y="6231988"/>
            <a:ext cx="417752" cy="42280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06660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07534" y="484967"/>
            <a:ext cx="12010984" cy="1066984"/>
          </a:xfrm>
        </p:spPr>
        <p:txBody>
          <a:bodyPr/>
          <a:lstStyle/>
          <a:p>
            <a:r>
              <a:rPr lang="en-IN" sz="4400" dirty="0">
                <a:solidFill>
                  <a:schemeClr val="tx1"/>
                </a:solidFill>
                <a:effectLst/>
                <a:latin typeface="Arial" panose="020B0604020202020204" pitchFamily="34" charset="0"/>
                <a:ea typeface="Calibri" panose="020F0502020204030204" pitchFamily="34" charset="0"/>
                <a:cs typeface="Arial" panose="020B0604020202020204" pitchFamily="34" charset="0"/>
              </a:rPr>
              <a:t>ROBOTIC DENTAL IMPLANT SURGERY</a:t>
            </a:r>
          </a:p>
          <a:p>
            <a:endParaRPr lang="en-US" sz="4400" dirty="0"/>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F05085A6-1071-4A6A-B684-080D99D1EEA2}"/>
              </a:ext>
            </a:extLst>
          </p:cNvPr>
          <p:cNvSpPr txBox="1"/>
          <p:nvPr/>
        </p:nvSpPr>
        <p:spPr>
          <a:xfrm>
            <a:off x="605795" y="1551952"/>
            <a:ext cx="5490206" cy="4062651"/>
          </a:xfrm>
          <a:prstGeom prst="rect">
            <a:avLst/>
          </a:prstGeom>
          <a:solidFill>
            <a:schemeClr val="bg1"/>
          </a:solidFill>
        </p:spPr>
        <p:txBody>
          <a:bodyPr wrap="square" rtlCol="0">
            <a:spAutoFit/>
          </a:bodyPr>
          <a:lstStyle/>
          <a:p>
            <a:pPr marL="285750" lvl="0" indent="-285750">
              <a:spcAft>
                <a:spcPts val="975"/>
              </a:spcAft>
              <a:buFont typeface="Arial" panose="020B0604020202020204" pitchFamily="34" charset="0"/>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Dental Implants are one of the leading ways dentists help patients restore teeth that would otherwise be lost to decay.</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285750" lvl="0" indent="-285750">
              <a:spcAft>
                <a:spcPts val="975"/>
              </a:spcAft>
              <a:buFont typeface="Arial" panose="020B0604020202020204" pitchFamily="34" charset="0"/>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Modern dentistry relies heavily on plastic drill guides when placing a dental implant, but that is all changing.</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285750" lvl="0" indent="-285750">
              <a:spcAft>
                <a:spcPts val="975"/>
              </a:spcAft>
              <a:buFont typeface="Arial" panose="020B0604020202020204" pitchFamily="34" charset="0"/>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With this new technology, a computerised navigational program provides sensory information and holds the drill in position.</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285750" lvl="0" indent="-285750">
              <a:spcAft>
                <a:spcPts val="975"/>
              </a:spcAft>
              <a:buFont typeface="Arial" panose="020B0604020202020204" pitchFamily="34" charset="0"/>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Robotic dental implant surgery can aid in both preoperative and surgical stages.</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spcBef>
                <a:spcPts val="750"/>
              </a:spcBef>
              <a:spcAft>
                <a:spcPts val="750"/>
              </a:spcAft>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Freeform 101">
            <a:extLst>
              <a:ext uri="{FF2B5EF4-FFF2-40B4-BE49-F238E27FC236}">
                <a16:creationId xmlns:a16="http://schemas.microsoft.com/office/drawing/2014/main" id="{22BA135F-3A55-4E95-B851-3951AF665F6C}"/>
              </a:ext>
            </a:extLst>
          </p:cNvPr>
          <p:cNvSpPr/>
          <p:nvPr/>
        </p:nvSpPr>
        <p:spPr>
          <a:xfrm>
            <a:off x="11507373" y="6231988"/>
            <a:ext cx="417752" cy="42280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8" name="Picture 7" descr="Florida startup aims to make robot use in dental implants ubiquitous -  MedCity News">
            <a:extLst>
              <a:ext uri="{FF2B5EF4-FFF2-40B4-BE49-F238E27FC236}">
                <a16:creationId xmlns:a16="http://schemas.microsoft.com/office/drawing/2014/main" id="{74CD8CEE-9FEE-42E1-B298-06A91CD8A2D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4739" y="1481498"/>
            <a:ext cx="5731510" cy="3937635"/>
          </a:xfrm>
          <a:prstGeom prst="rect">
            <a:avLst/>
          </a:prstGeom>
          <a:noFill/>
          <a:ln>
            <a:noFill/>
          </a:ln>
        </p:spPr>
      </p:pic>
    </p:spTree>
    <p:extLst>
      <p:ext uri="{BB962C8B-B14F-4D97-AF65-F5344CB8AC3E}">
        <p14:creationId xmlns:p14="http://schemas.microsoft.com/office/powerpoint/2010/main" val="1661171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63804" y="934008"/>
            <a:ext cx="11446681" cy="685892"/>
          </a:xfrm>
        </p:spPr>
        <p:txBody>
          <a:bodyPr/>
          <a:lstStyle/>
          <a:p>
            <a:r>
              <a:rPr lang="en-IN" sz="4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CONTINUOS LIQUID INTERFACE PRODUCTION</a:t>
            </a:r>
          </a:p>
          <a:p>
            <a:endParaRPr lang="en-US" sz="4400" dirty="0"/>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F05085A6-1071-4A6A-B684-080D99D1EEA2}"/>
              </a:ext>
            </a:extLst>
          </p:cNvPr>
          <p:cNvSpPr txBox="1"/>
          <p:nvPr/>
        </p:nvSpPr>
        <p:spPr>
          <a:xfrm>
            <a:off x="599726" y="2106330"/>
            <a:ext cx="5154166" cy="3479801"/>
          </a:xfrm>
          <a:prstGeom prst="rect">
            <a:avLst/>
          </a:prstGeom>
          <a:solidFill>
            <a:schemeClr val="bg1"/>
          </a:solidFill>
        </p:spPr>
        <p:txBody>
          <a:bodyPr wrap="square" rtlCol="0">
            <a:spAutoFit/>
          </a:bodyPr>
          <a:lstStyle/>
          <a:p>
            <a:pPr marL="342900" lvl="0" indent="-342900">
              <a:spcAft>
                <a:spcPts val="975"/>
              </a:spcAft>
              <a:buFont typeface="Symbol" panose="05050102010706020507" pitchFamily="18" charset="2"/>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3D printing is a slow process, but</a:t>
            </a:r>
            <a:r>
              <a:rPr lang="en-IN" sz="1800" dirty="0">
                <a:effectLst/>
                <a:latin typeface="Arial" panose="020B0604020202020204" pitchFamily="34" charset="0"/>
                <a:ea typeface="Times New Roman" panose="02020603050405020304" pitchFamily="18" charset="0"/>
                <a:cs typeface="Arial" panose="020B0604020202020204" pitchFamily="34" charset="0"/>
              </a:rPr>
              <a:t> CLIP could  make th</a:t>
            </a:r>
            <a:r>
              <a:rPr lang="en-IN" dirty="0">
                <a:latin typeface="Arial" panose="020B0604020202020204" pitchFamily="34" charset="0"/>
                <a:ea typeface="Times New Roman" panose="02020603050405020304" pitchFamily="18" charset="0"/>
                <a:cs typeface="Arial" panose="020B0604020202020204" pitchFamily="34" charset="0"/>
              </a:rPr>
              <a:t>e </a:t>
            </a:r>
            <a:r>
              <a:rPr lang="en-IN" sz="1800" dirty="0">
                <a:effectLst/>
                <a:latin typeface="Arial" panose="020B0604020202020204" pitchFamily="34" charset="0"/>
                <a:ea typeface="Times New Roman" panose="02020603050405020304" pitchFamily="18" charset="0"/>
                <a:cs typeface="Arial" panose="020B0604020202020204" pitchFamily="34" charset="0"/>
              </a:rPr>
              <a:t>process much faster for dentists.</a:t>
            </a:r>
          </a:p>
          <a:p>
            <a:pPr marL="342900" lvl="0" indent="-342900">
              <a:spcAft>
                <a:spcPts val="975"/>
              </a:spcAft>
              <a:buFont typeface="Symbol" panose="05050102010706020507" pitchFamily="18" charset="2"/>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The amount of time 3D printing takes is largely due to the steps a 3D printer must take to replenish materials, cure those materials, and reposition itself.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Aft>
                <a:spcPts val="975"/>
              </a:spcAft>
              <a:buFont typeface="Symbol" panose="05050102010706020507" pitchFamily="18" charset="2"/>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Continuous Liquid Interface Production allows a solid object to grow out of a liquid bath.</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spcBef>
                <a:spcPts val="750"/>
              </a:spcBef>
              <a:spcAft>
                <a:spcPts val="750"/>
              </a:spcAft>
              <a:buFont typeface="Symbol" panose="05050102010706020507" pitchFamily="18"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Freeform 101">
            <a:extLst>
              <a:ext uri="{FF2B5EF4-FFF2-40B4-BE49-F238E27FC236}">
                <a16:creationId xmlns:a16="http://schemas.microsoft.com/office/drawing/2014/main" id="{22BA135F-3A55-4E95-B851-3951AF665F6C}"/>
              </a:ext>
            </a:extLst>
          </p:cNvPr>
          <p:cNvSpPr/>
          <p:nvPr/>
        </p:nvSpPr>
        <p:spPr>
          <a:xfrm>
            <a:off x="11507373" y="6231988"/>
            <a:ext cx="417752" cy="42280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8" name="Picture 7" descr="3D Printing Unicorns, Part 2: Carbon - 3DPrint.com | The Voice of 3D  Printing / Additive Manufacturing">
            <a:extLst>
              <a:ext uri="{FF2B5EF4-FFF2-40B4-BE49-F238E27FC236}">
                <a16:creationId xmlns:a16="http://schemas.microsoft.com/office/drawing/2014/main" id="{88EE7D66-37BF-4015-AFD2-65171D98BB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2504" y="1878556"/>
            <a:ext cx="5937981" cy="3479801"/>
          </a:xfrm>
          <a:prstGeom prst="rect">
            <a:avLst/>
          </a:prstGeom>
          <a:noFill/>
          <a:ln>
            <a:noFill/>
          </a:ln>
        </p:spPr>
      </p:pic>
    </p:spTree>
    <p:extLst>
      <p:ext uri="{BB962C8B-B14F-4D97-AF65-F5344CB8AC3E}">
        <p14:creationId xmlns:p14="http://schemas.microsoft.com/office/powerpoint/2010/main" val="718579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26427" y="624499"/>
            <a:ext cx="11573197" cy="724247"/>
          </a:xfrm>
        </p:spPr>
        <p:txBody>
          <a:bodyPr/>
          <a:lstStyle/>
          <a:p>
            <a:r>
              <a:rPr lang="en-US" sz="4400" dirty="0">
                <a:solidFill>
                  <a:schemeClr val="tx1"/>
                </a:solidFill>
              </a:rPr>
              <a:t> </a:t>
            </a:r>
            <a:r>
              <a:rPr lang="en-IN" sz="44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Intra-Oral Camera</a:t>
            </a:r>
          </a:p>
          <a:p>
            <a:endParaRPr lang="en-US" sz="4400" dirty="0">
              <a:solidFill>
                <a:schemeClr val="tx1"/>
              </a:solidFill>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3" name="TextBox 2">
            <a:extLst>
              <a:ext uri="{FF2B5EF4-FFF2-40B4-BE49-F238E27FC236}">
                <a16:creationId xmlns:a16="http://schemas.microsoft.com/office/drawing/2014/main" id="{F05085A6-1071-4A6A-B684-080D99D1EEA2}"/>
              </a:ext>
            </a:extLst>
          </p:cNvPr>
          <p:cNvSpPr txBox="1"/>
          <p:nvPr/>
        </p:nvSpPr>
        <p:spPr>
          <a:xfrm>
            <a:off x="792191" y="1290407"/>
            <a:ext cx="5664880" cy="4632037"/>
          </a:xfrm>
          <a:prstGeom prst="rect">
            <a:avLst/>
          </a:prstGeom>
          <a:solidFill>
            <a:schemeClr val="bg1"/>
          </a:solidFill>
        </p:spPr>
        <p:txBody>
          <a:bodyPr wrap="square" rtlCol="0">
            <a:spAutoFit/>
          </a:bodyPr>
          <a:lstStyle/>
          <a:p>
            <a:pPr marL="342900" lvl="0" indent="-342900">
              <a:spcAft>
                <a:spcPts val="975"/>
              </a:spcAft>
              <a:buFont typeface="Symbol" panose="05050102010706020507" pitchFamily="18" charset="2"/>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This technology enables you to explore the inside of a patient’s mouth using a mirror with a small camera in it.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Aft>
                <a:spcPts val="975"/>
              </a:spcAft>
              <a:buFont typeface="Symbol" panose="05050102010706020507" pitchFamily="18" charset="2"/>
              <a:buChar char=""/>
            </a:pPr>
            <a:r>
              <a:rPr lang="en-IN" sz="18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Here we does no longer need stretch lips back or ask patients to keep their jaws open for long periods. This tool also allows you to see problem areas much more clearly.</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Aft>
                <a:spcPts val="975"/>
              </a:spcAft>
              <a:buFont typeface="Symbol" panose="05050102010706020507" pitchFamily="18" charset="2"/>
              <a:buChar char=""/>
            </a:pPr>
            <a:r>
              <a:rPr lang="en-IN" sz="1800" dirty="0">
                <a:solidFill>
                  <a:srgbClr val="444444"/>
                </a:solidFill>
                <a:effectLst/>
                <a:latin typeface="Arial" panose="020B0604020202020204" pitchFamily="34" charset="0"/>
                <a:ea typeface="Times New Roman" panose="02020603050405020304" pitchFamily="18" charset="0"/>
                <a:cs typeface="Arial" panose="020B0604020202020204" pitchFamily="34" charset="0"/>
              </a:rPr>
              <a:t>Designed to allow clinicians to capture and display digital images from inside a patient’s mouth, intraoral cameras are a valuable tool for patient education and case documentation.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spcAft>
                <a:spcPts val="975"/>
              </a:spcAft>
              <a:buFont typeface="Symbol" panose="05050102010706020507" pitchFamily="18" charset="2"/>
              <a:buChar char=""/>
            </a:pPr>
            <a:r>
              <a:rPr lang="en-IN" sz="1800" dirty="0">
                <a:solidFill>
                  <a:srgbClr val="444444"/>
                </a:solidFill>
                <a:effectLst/>
                <a:latin typeface="Arial" panose="020B0604020202020204" pitchFamily="34" charset="0"/>
                <a:ea typeface="Times New Roman" panose="02020603050405020304" pitchFamily="18" charset="0"/>
                <a:cs typeface="Arial" panose="020B0604020202020204" pitchFamily="34" charset="0"/>
              </a:rPr>
              <a:t>Shaped like a small wand, many dental intraoral cameras are highly portable and easily connect to a computer wirelessly, via USB or via a docking station.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Freeform 101">
            <a:extLst>
              <a:ext uri="{FF2B5EF4-FFF2-40B4-BE49-F238E27FC236}">
                <a16:creationId xmlns:a16="http://schemas.microsoft.com/office/drawing/2014/main" id="{22BA135F-3A55-4E95-B851-3951AF665F6C}"/>
              </a:ext>
            </a:extLst>
          </p:cNvPr>
          <p:cNvSpPr/>
          <p:nvPr/>
        </p:nvSpPr>
        <p:spPr>
          <a:xfrm>
            <a:off x="11507373" y="6231988"/>
            <a:ext cx="417752" cy="422807"/>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8" name="Picture 7" descr="Advanced Dental Technology | Intraoral Cameras | CEREC Impression System">
            <a:extLst>
              <a:ext uri="{FF2B5EF4-FFF2-40B4-BE49-F238E27FC236}">
                <a16:creationId xmlns:a16="http://schemas.microsoft.com/office/drawing/2014/main" id="{BE5C540F-39B5-481F-AF02-DC2E81C1C1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38429" y="1688391"/>
            <a:ext cx="4534692" cy="3481217"/>
          </a:xfrm>
          <a:prstGeom prst="rect">
            <a:avLst/>
          </a:prstGeom>
          <a:noFill/>
          <a:ln>
            <a:noFill/>
          </a:ln>
        </p:spPr>
      </p:pic>
    </p:spTree>
    <p:extLst>
      <p:ext uri="{BB962C8B-B14F-4D97-AF65-F5344CB8AC3E}">
        <p14:creationId xmlns:p14="http://schemas.microsoft.com/office/powerpoint/2010/main" val="346862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06409" y="337907"/>
            <a:ext cx="11573197" cy="724247"/>
          </a:xfrm>
        </p:spPr>
        <p:txBody>
          <a:bodyPr/>
          <a:lstStyle/>
          <a:p>
            <a:r>
              <a:rPr lang="en-US" dirty="0"/>
              <a:t>HEART</a:t>
            </a:r>
          </a:p>
        </p:txBody>
      </p:sp>
      <p:sp>
        <p:nvSpPr>
          <p:cNvPr id="3" name="Regular Pentagon 7">
            <a:extLst>
              <a:ext uri="{FF2B5EF4-FFF2-40B4-BE49-F238E27FC236}">
                <a16:creationId xmlns:a16="http://schemas.microsoft.com/office/drawing/2014/main" id="{0CCFF86A-FBFB-44F2-B475-BD702FD6746F}"/>
              </a:ext>
            </a:extLst>
          </p:cNvPr>
          <p:cNvSpPr/>
          <p:nvPr/>
        </p:nvSpPr>
        <p:spPr>
          <a:xfrm>
            <a:off x="5099896" y="1103717"/>
            <a:ext cx="1986840" cy="2082124"/>
          </a:xfrm>
          <a:prstGeom prst="pentagon">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Down Arrow 2">
            <a:extLst>
              <a:ext uri="{FF2B5EF4-FFF2-40B4-BE49-F238E27FC236}">
                <a16:creationId xmlns:a16="http://schemas.microsoft.com/office/drawing/2014/main" id="{06A5217B-B8F3-4916-A61A-04BF3A220DAA}"/>
              </a:ext>
            </a:extLst>
          </p:cNvPr>
          <p:cNvSpPr/>
          <p:nvPr/>
        </p:nvSpPr>
        <p:spPr>
          <a:xfrm rot="10800000">
            <a:off x="3764098" y="3429000"/>
            <a:ext cx="4663804" cy="2524785"/>
          </a:xfrm>
          <a:custGeom>
            <a:avLst/>
            <a:gdLst/>
            <a:ahLst/>
            <a:cxnLst/>
            <a:rect l="l" t="t" r="r" b="b"/>
            <a:pathLst>
              <a:path w="3231250" h="1728049">
                <a:moveTo>
                  <a:pt x="1603656" y="1728049"/>
                </a:moveTo>
                <a:lnTo>
                  <a:pt x="1361340" y="1485733"/>
                </a:lnTo>
                <a:lnTo>
                  <a:pt x="1482498" y="1485733"/>
                </a:lnTo>
                <a:lnTo>
                  <a:pt x="1482498" y="1238845"/>
                </a:lnTo>
                <a:lnTo>
                  <a:pt x="1519544" y="1238845"/>
                </a:lnTo>
                <a:cubicBezTo>
                  <a:pt x="1344853" y="1227816"/>
                  <a:pt x="1172648" y="1177063"/>
                  <a:pt x="1015740" y="1087892"/>
                </a:cubicBezTo>
                <a:lnTo>
                  <a:pt x="817941" y="1309456"/>
                </a:lnTo>
                <a:lnTo>
                  <a:pt x="908322" y="1390143"/>
                </a:lnTo>
                <a:lnTo>
                  <a:pt x="566184" y="1409531"/>
                </a:lnTo>
                <a:lnTo>
                  <a:pt x="546797" y="1067393"/>
                </a:lnTo>
                <a:lnTo>
                  <a:pt x="637178" y="1148080"/>
                </a:lnTo>
                <a:lnTo>
                  <a:pt x="815894" y="947893"/>
                </a:lnTo>
                <a:cubicBezTo>
                  <a:pt x="680789" y="835606"/>
                  <a:pt x="574092" y="695026"/>
                  <a:pt x="502445" y="537233"/>
                </a:cubicBezTo>
                <a:lnTo>
                  <a:pt x="503893" y="542638"/>
                </a:lnTo>
                <a:lnTo>
                  <a:pt x="265418" y="606537"/>
                </a:lnTo>
                <a:lnTo>
                  <a:pt x="296776" y="723567"/>
                </a:lnTo>
                <a:lnTo>
                  <a:pt x="0" y="552223"/>
                </a:lnTo>
                <a:lnTo>
                  <a:pt x="171344" y="255448"/>
                </a:lnTo>
                <a:lnTo>
                  <a:pt x="202702" y="372478"/>
                </a:lnTo>
                <a:lnTo>
                  <a:pt x="420370" y="314153"/>
                </a:lnTo>
                <a:cubicBezTo>
                  <a:pt x="394191" y="212871"/>
                  <a:pt x="381279" y="107363"/>
                  <a:pt x="382349" y="0"/>
                </a:cubicBezTo>
                <a:lnTo>
                  <a:pt x="668774" y="2854"/>
                </a:lnTo>
                <a:cubicBezTo>
                  <a:pt x="665395" y="342077"/>
                  <a:pt x="843838" y="657162"/>
                  <a:pt x="1136496" y="828730"/>
                </a:cubicBezTo>
                <a:cubicBezTo>
                  <a:pt x="1429154" y="1000297"/>
                  <a:pt x="1791255" y="1002101"/>
                  <a:pt x="2085607" y="833457"/>
                </a:cubicBezTo>
                <a:cubicBezTo>
                  <a:pt x="2379959" y="664813"/>
                  <a:pt x="2561533" y="351521"/>
                  <a:pt x="2561533" y="12281"/>
                </a:cubicBezTo>
                <a:lnTo>
                  <a:pt x="2847972" y="12281"/>
                </a:lnTo>
                <a:cubicBezTo>
                  <a:pt x="2847972" y="115358"/>
                  <a:pt x="2835103" y="216597"/>
                  <a:pt x="2809305" y="313731"/>
                </a:cubicBezTo>
                <a:lnTo>
                  <a:pt x="3028549" y="372478"/>
                </a:lnTo>
                <a:lnTo>
                  <a:pt x="3059907" y="255448"/>
                </a:lnTo>
                <a:lnTo>
                  <a:pt x="3231250" y="552223"/>
                </a:lnTo>
                <a:lnTo>
                  <a:pt x="2934475" y="723567"/>
                </a:lnTo>
                <a:lnTo>
                  <a:pt x="2965833" y="606537"/>
                </a:lnTo>
                <a:lnTo>
                  <a:pt x="2727358" y="542638"/>
                </a:lnTo>
                <a:lnTo>
                  <a:pt x="2729738" y="533756"/>
                </a:lnTo>
                <a:cubicBezTo>
                  <a:pt x="2653953" y="701088"/>
                  <a:pt x="2539292" y="849337"/>
                  <a:pt x="2393713" y="965698"/>
                </a:cubicBezTo>
                <a:lnTo>
                  <a:pt x="2549092" y="1121077"/>
                </a:lnTo>
                <a:lnTo>
                  <a:pt x="2634763" y="1035405"/>
                </a:lnTo>
                <a:lnTo>
                  <a:pt x="2634763" y="1378092"/>
                </a:lnTo>
                <a:lnTo>
                  <a:pt x="2292077" y="1378092"/>
                </a:lnTo>
                <a:lnTo>
                  <a:pt x="2377748" y="1292420"/>
                </a:lnTo>
                <a:lnTo>
                  <a:pt x="2187215" y="1101886"/>
                </a:lnTo>
                <a:cubicBezTo>
                  <a:pt x="2038736" y="1182335"/>
                  <a:pt x="1877130" y="1228109"/>
                  <a:pt x="1713346" y="1238845"/>
                </a:cubicBezTo>
                <a:lnTo>
                  <a:pt x="1724814" y="1238845"/>
                </a:lnTo>
                <a:lnTo>
                  <a:pt x="1724814" y="1485733"/>
                </a:lnTo>
                <a:lnTo>
                  <a:pt x="1845972" y="14857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gular Pentagon 9">
            <a:extLst>
              <a:ext uri="{FF2B5EF4-FFF2-40B4-BE49-F238E27FC236}">
                <a16:creationId xmlns:a16="http://schemas.microsoft.com/office/drawing/2014/main" id="{CE0ECA2F-8FD6-4F39-BFFB-BBE7C31274D6}"/>
              </a:ext>
            </a:extLst>
          </p:cNvPr>
          <p:cNvSpPr/>
          <p:nvPr/>
        </p:nvSpPr>
        <p:spPr>
          <a:xfrm rot="2179424">
            <a:off x="7504817" y="1989200"/>
            <a:ext cx="2017213" cy="1900897"/>
          </a:xfrm>
          <a:prstGeom prst="pentagon">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gular Pentagon 10">
            <a:extLst>
              <a:ext uri="{FF2B5EF4-FFF2-40B4-BE49-F238E27FC236}">
                <a16:creationId xmlns:a16="http://schemas.microsoft.com/office/drawing/2014/main" id="{39F5D8AF-B67C-4C44-B00A-3C9C86872DAB}"/>
              </a:ext>
            </a:extLst>
          </p:cNvPr>
          <p:cNvSpPr/>
          <p:nvPr/>
        </p:nvSpPr>
        <p:spPr>
          <a:xfrm rot="4124775">
            <a:off x="8842055" y="3782568"/>
            <a:ext cx="2093960" cy="1952000"/>
          </a:xfrm>
          <a:prstGeom prst="pentagon">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gular Pentagon 11">
            <a:extLst>
              <a:ext uri="{FF2B5EF4-FFF2-40B4-BE49-F238E27FC236}">
                <a16:creationId xmlns:a16="http://schemas.microsoft.com/office/drawing/2014/main" id="{9C8AA14D-221E-47FE-9C18-FCF5D9B1B7D5}"/>
              </a:ext>
            </a:extLst>
          </p:cNvPr>
          <p:cNvSpPr/>
          <p:nvPr/>
        </p:nvSpPr>
        <p:spPr>
          <a:xfrm rot="19681043" flipH="1">
            <a:off x="2780891" y="1891142"/>
            <a:ext cx="2017044" cy="1964178"/>
          </a:xfrm>
          <a:prstGeom prst="pentagon">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gular Pentagon 12">
            <a:extLst>
              <a:ext uri="{FF2B5EF4-FFF2-40B4-BE49-F238E27FC236}">
                <a16:creationId xmlns:a16="http://schemas.microsoft.com/office/drawing/2014/main" id="{0A7255D5-CA14-4851-B67D-82DEB02AE202}"/>
              </a:ext>
            </a:extLst>
          </p:cNvPr>
          <p:cNvSpPr/>
          <p:nvPr/>
        </p:nvSpPr>
        <p:spPr>
          <a:xfrm rot="18096704" flipH="1">
            <a:off x="1448710" y="3563484"/>
            <a:ext cx="1971355" cy="2017236"/>
          </a:xfrm>
          <a:prstGeom prst="pentagon">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0" name="Freeform 99">
            <a:extLst>
              <a:ext uri="{FF2B5EF4-FFF2-40B4-BE49-F238E27FC236}">
                <a16:creationId xmlns:a16="http://schemas.microsoft.com/office/drawing/2014/main" id="{6A825BA7-B577-4751-91C0-FA4088460F00}"/>
              </a:ext>
            </a:extLst>
          </p:cNvPr>
          <p:cNvSpPr>
            <a:spLocks noChangeAspect="1"/>
          </p:cNvSpPr>
          <p:nvPr/>
        </p:nvSpPr>
        <p:spPr>
          <a:xfrm>
            <a:off x="4420139" y="296344"/>
            <a:ext cx="578823" cy="724247"/>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rgbClr val="EBD2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1" name="TextBox 40">
            <a:extLst>
              <a:ext uri="{FF2B5EF4-FFF2-40B4-BE49-F238E27FC236}">
                <a16:creationId xmlns:a16="http://schemas.microsoft.com/office/drawing/2014/main" id="{670543F9-AB10-4DAA-B3C6-151F14C48F95}"/>
              </a:ext>
            </a:extLst>
          </p:cNvPr>
          <p:cNvSpPr txBox="1"/>
          <p:nvPr/>
        </p:nvSpPr>
        <p:spPr>
          <a:xfrm rot="18048020">
            <a:off x="1878142" y="3952729"/>
            <a:ext cx="1554804" cy="1477328"/>
          </a:xfrm>
          <a:prstGeom prst="rect">
            <a:avLst/>
          </a:prstGeom>
          <a:noFill/>
        </p:spPr>
        <p:txBody>
          <a:bodyPr wrap="square" rtlCol="0">
            <a:spAutoFit/>
          </a:bodyPr>
          <a:lstStyle/>
          <a:p>
            <a:pPr algn="ctr"/>
            <a:r>
              <a:rPr lang="en-US" sz="1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Personalized heart models to aid surgery</a:t>
            </a:r>
          </a:p>
          <a:p>
            <a:endParaRPr lang="en-IN" dirty="0">
              <a:solidFill>
                <a:schemeClr val="bg1"/>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49A7BA8-7025-40E6-8DC0-472A2C62C28F}"/>
              </a:ext>
            </a:extLst>
          </p:cNvPr>
          <p:cNvSpPr txBox="1"/>
          <p:nvPr/>
        </p:nvSpPr>
        <p:spPr>
          <a:xfrm rot="19646190">
            <a:off x="3124909" y="2460078"/>
            <a:ext cx="1522194" cy="1200329"/>
          </a:xfrm>
          <a:prstGeom prst="rect">
            <a:avLst/>
          </a:prstGeom>
          <a:noFill/>
        </p:spPr>
        <p:txBody>
          <a:bodyPr wrap="square" rtlCol="0">
            <a:spAutoFit/>
          </a:bodyPr>
          <a:lstStyle/>
          <a:p>
            <a:pPr algn="ctr"/>
            <a:r>
              <a:rPr lang="en-US" sz="18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Organ Conformal Electronics </a:t>
            </a:r>
            <a:endParaRPr lang="en-IN"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endParaRPr lang="en-IN" dirty="0"/>
          </a:p>
        </p:txBody>
      </p:sp>
      <p:sp>
        <p:nvSpPr>
          <p:cNvPr id="43" name="TextBox 42">
            <a:extLst>
              <a:ext uri="{FF2B5EF4-FFF2-40B4-BE49-F238E27FC236}">
                <a16:creationId xmlns:a16="http://schemas.microsoft.com/office/drawing/2014/main" id="{517CE237-1B71-4847-B3A7-DCEE715C32F8}"/>
              </a:ext>
            </a:extLst>
          </p:cNvPr>
          <p:cNvSpPr txBox="1"/>
          <p:nvPr/>
        </p:nvSpPr>
        <p:spPr>
          <a:xfrm>
            <a:off x="5099896" y="1715638"/>
            <a:ext cx="1986840" cy="1198255"/>
          </a:xfrm>
          <a:prstGeom prst="rect">
            <a:avLst/>
          </a:prstGeom>
          <a:noFill/>
        </p:spPr>
        <p:txBody>
          <a:bodyPr wrap="square" rtlCol="0">
            <a:spAutoFit/>
          </a:bodyPr>
          <a:lstStyle/>
          <a:p>
            <a:pPr algn="ctr"/>
            <a:r>
              <a:rPr lang="en-US" sz="18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Wearable Technologies Aid Patient Monitoring</a:t>
            </a:r>
            <a:endParaRPr lang="en-IN" dirty="0">
              <a:solidFill>
                <a:schemeClr val="bg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BCDFFD8-EE05-4FE4-8883-24A8F801D95C}"/>
              </a:ext>
            </a:extLst>
          </p:cNvPr>
          <p:cNvSpPr txBox="1"/>
          <p:nvPr/>
        </p:nvSpPr>
        <p:spPr>
          <a:xfrm rot="2175863">
            <a:off x="7735889" y="2603838"/>
            <a:ext cx="1806097" cy="1200329"/>
          </a:xfrm>
          <a:prstGeom prst="rect">
            <a:avLst/>
          </a:prstGeom>
          <a:noFill/>
        </p:spPr>
        <p:txBody>
          <a:bodyPr wrap="square" rtlCol="0">
            <a:spAutoFit/>
          </a:bodyPr>
          <a:lstStyle/>
          <a:p>
            <a:r>
              <a:rPr lang="en-US" sz="18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Virtual and Augmented Realty in Cardiology</a:t>
            </a:r>
            <a:endParaRPr lang="en-IN"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4428A27-B76B-4FF2-9E55-19E8091F79D0}"/>
              </a:ext>
            </a:extLst>
          </p:cNvPr>
          <p:cNvSpPr txBox="1"/>
          <p:nvPr/>
        </p:nvSpPr>
        <p:spPr>
          <a:xfrm rot="4402800">
            <a:off x="9044264" y="4508396"/>
            <a:ext cx="1501093" cy="646331"/>
          </a:xfrm>
          <a:prstGeom prst="rect">
            <a:avLst/>
          </a:prstGeom>
          <a:noFill/>
        </p:spPr>
        <p:txBody>
          <a:bodyPr wrap="square" rtlCol="0">
            <a:spAutoFit/>
          </a:bodyPr>
          <a:lstStyle/>
          <a:p>
            <a:r>
              <a:rPr lang="en-US" sz="18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Engineered Heart Valve</a:t>
            </a:r>
            <a:endParaRPr lang="en-IN" dirty="0">
              <a:solidFill>
                <a:schemeClr val="bg1"/>
              </a:solidFill>
              <a:latin typeface="Arial" panose="020B0604020202020204" pitchFamily="34" charset="0"/>
              <a:cs typeface="Arial" panose="020B0604020202020204" pitchFamily="34" charset="0"/>
            </a:endParaRPr>
          </a:p>
        </p:txBody>
      </p:sp>
      <p:sp>
        <p:nvSpPr>
          <p:cNvPr id="46" name="Freeform 99">
            <a:extLst>
              <a:ext uri="{FF2B5EF4-FFF2-40B4-BE49-F238E27FC236}">
                <a16:creationId xmlns:a16="http://schemas.microsoft.com/office/drawing/2014/main" id="{2C91CE0A-268A-4F3D-85F4-EBE81A1F3961}"/>
              </a:ext>
            </a:extLst>
          </p:cNvPr>
          <p:cNvSpPr>
            <a:spLocks noChangeAspect="1"/>
          </p:cNvSpPr>
          <p:nvPr/>
        </p:nvSpPr>
        <p:spPr>
          <a:xfrm>
            <a:off x="5668326" y="4967963"/>
            <a:ext cx="846997" cy="1059797"/>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rgbClr val="EBD2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310047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970409"/>
            <a:ext cx="11573197" cy="724247"/>
          </a:xfrm>
        </p:spPr>
        <p:txBody>
          <a:bodyPr/>
          <a:lstStyle/>
          <a:p>
            <a:r>
              <a:rPr lang="en-US" sz="4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PERSONAL HEART MODELS TO AID SURGERY</a:t>
            </a:r>
          </a:p>
          <a:p>
            <a:endParaRPr lang="en-US" dirty="0"/>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478211" y="1868543"/>
            <a:ext cx="5915768" cy="4249753"/>
          </a:xfrm>
          <a:prstGeom prst="rect">
            <a:avLst/>
          </a:prstGeom>
          <a:noFill/>
        </p:spPr>
        <p:txBody>
          <a:bodyPr wrap="square" rIns="0" rtlCol="0">
            <a:spAutoFit/>
          </a:bodyPr>
          <a:lstStyle/>
          <a:p>
            <a:pPr marL="342900" lvl="0" indent="-342900">
              <a:lnSpc>
                <a:spcPct val="107000"/>
              </a:lnSpc>
              <a:spcBef>
                <a:spcPts val="525"/>
              </a:spcBef>
              <a:spcAft>
                <a:spcPts val="2160"/>
              </a:spcAft>
              <a:buFont typeface="Symbol" panose="05050102010706020507" pitchFamily="18" charset="2"/>
              <a:buChar char=""/>
            </a:pPr>
            <a:r>
              <a:rPr lang="en-US" dirty="0">
                <a:solidFill>
                  <a:srgbClr val="333333"/>
                </a:solidFill>
                <a:effectLst/>
                <a:latin typeface="average"/>
                <a:ea typeface="Times New Roman" panose="02020603050405020304" pitchFamily="18" charset="0"/>
                <a:cs typeface="Times New Roman" panose="02020603050405020304" pitchFamily="18" charset="0"/>
              </a:rPr>
              <a:t>Scientists at </a:t>
            </a:r>
            <a:r>
              <a:rPr lang="en-US" dirty="0">
                <a:solidFill>
                  <a:srgbClr val="000000"/>
                </a:solidFill>
                <a:effectLst/>
                <a:latin typeface="average"/>
                <a:ea typeface="Times New Roman" panose="02020603050405020304" pitchFamily="18" charset="0"/>
                <a:cs typeface="Times New Roman" panose="02020603050405020304" pitchFamily="18" charset="0"/>
              </a:rPr>
              <a:t>University College London </a:t>
            </a:r>
            <a:r>
              <a:rPr lang="en-US" dirty="0">
                <a:solidFill>
                  <a:srgbClr val="333333"/>
                </a:solidFill>
                <a:effectLst/>
                <a:latin typeface="average"/>
                <a:ea typeface="Times New Roman" panose="02020603050405020304" pitchFamily="18" charset="0"/>
                <a:cs typeface="Times New Roman" panose="02020603050405020304" pitchFamily="18" charset="0"/>
              </a:rPr>
              <a:t>have created 3D-printed models of the heart from MRI scans of children with congenital heart disease to aid patient communication ahead of surgery.</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525"/>
              </a:spcBef>
              <a:spcAft>
                <a:spcPts val="2160"/>
              </a:spcAft>
              <a:buFont typeface="Symbol" panose="05050102010706020507" pitchFamily="18" charset="2"/>
              <a:buChar char=""/>
            </a:pPr>
            <a:r>
              <a:rPr lang="en-US" dirty="0">
                <a:solidFill>
                  <a:srgbClr val="333333"/>
                </a:solidFill>
                <a:effectLst/>
                <a:latin typeface="average"/>
                <a:ea typeface="Times New Roman" panose="02020603050405020304" pitchFamily="18" charset="0"/>
                <a:cs typeface="Times New Roman" panose="02020603050405020304" pitchFamily="18" charset="0"/>
              </a:rPr>
              <a:t>The patient-specific models help doctors better explain the nature of the heart disorder to patients and their families, who say the 3D models are “incredibly useful” and “realistic and much easier to understand” compared to traditional medical imaging, such as echocardiograms.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solidFill>
                <a:srgbClr val="231F20"/>
              </a:solidFill>
              <a:effectLst/>
              <a:latin typeface="Helvetica" panose="020B0604020202020204" pitchFamily="34" charset="0"/>
              <a:ea typeface="Calibri" panose="020F0502020204030204" pitchFamily="34" charset="0"/>
              <a:cs typeface="Times New Roman" panose="02020603050405020304" pitchFamily="18"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a16="http://schemas.microsoft.com/office/drawing/2014/main" id="{AD314EC2-B912-48B7-AF95-E4C9D6AC863C}"/>
              </a:ext>
            </a:extLst>
          </p:cNvPr>
          <p:cNvPicPr/>
          <p:nvPr/>
        </p:nvPicPr>
        <p:blipFill>
          <a:blip r:embed="rId2"/>
          <a:stretch>
            <a:fillRect/>
          </a:stretch>
        </p:blipFill>
        <p:spPr>
          <a:xfrm>
            <a:off x="6874165" y="1879627"/>
            <a:ext cx="4360036" cy="3098746"/>
          </a:xfrm>
          <a:prstGeom prst="rect">
            <a:avLst/>
          </a:prstGeom>
        </p:spPr>
      </p:pic>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204234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dirty="0"/>
              <a:t>TOPICS TO BE COVERED</a:t>
            </a:r>
          </a:p>
        </p:txBody>
      </p:sp>
      <p:cxnSp>
        <p:nvCxnSpPr>
          <p:cNvPr id="14" name="Straight Connector 13">
            <a:extLst>
              <a:ext uri="{FF2B5EF4-FFF2-40B4-BE49-F238E27FC236}">
                <a16:creationId xmlns:a16="http://schemas.microsoft.com/office/drawing/2014/main" id="{FBE2F466-2870-48BB-BCBC-BD5C2BFF53D5}"/>
              </a:ext>
            </a:extLst>
          </p:cNvPr>
          <p:cNvCxnSpPr>
            <a:cxnSpLocks/>
            <a:endCxn id="64" idx="6"/>
          </p:cNvCxnSpPr>
          <p:nvPr/>
        </p:nvCxnSpPr>
        <p:spPr>
          <a:xfrm flipV="1">
            <a:off x="1893928" y="3936664"/>
            <a:ext cx="8536796" cy="54634"/>
          </a:xfrm>
          <a:prstGeom prst="line">
            <a:avLst/>
          </a:prstGeom>
          <a:ln w="25400">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98610C6-B446-464F-B3BC-46BAC86EC757}"/>
              </a:ext>
            </a:extLst>
          </p:cNvPr>
          <p:cNvGrpSpPr/>
          <p:nvPr/>
        </p:nvGrpSpPr>
        <p:grpSpPr>
          <a:xfrm>
            <a:off x="1698995" y="3837377"/>
            <a:ext cx="288032" cy="288032"/>
            <a:chOff x="611560" y="2851238"/>
            <a:chExt cx="288032" cy="288032"/>
          </a:xfrm>
          <a:solidFill>
            <a:schemeClr val="bg1"/>
          </a:solidFill>
        </p:grpSpPr>
        <p:sp>
          <p:nvSpPr>
            <p:cNvPr id="16" name="Oval 15">
              <a:extLst>
                <a:ext uri="{FF2B5EF4-FFF2-40B4-BE49-F238E27FC236}">
                  <a16:creationId xmlns:a16="http://schemas.microsoft.com/office/drawing/2014/main" id="{05AB9494-9E62-4820-95BA-E4F727FCE2D4}"/>
                </a:ext>
              </a:extLst>
            </p:cNvPr>
            <p:cNvSpPr/>
            <p:nvPr/>
          </p:nvSpPr>
          <p:spPr>
            <a:xfrm>
              <a:off x="611560" y="2851238"/>
              <a:ext cx="288032" cy="288032"/>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17" name="Oval 16">
              <a:extLst>
                <a:ext uri="{FF2B5EF4-FFF2-40B4-BE49-F238E27FC236}">
                  <a16:creationId xmlns:a16="http://schemas.microsoft.com/office/drawing/2014/main" id="{173E9F4B-0B57-4C49-87E0-84D6DA35BE5E}"/>
                </a:ext>
              </a:extLst>
            </p:cNvPr>
            <p:cNvSpPr/>
            <p:nvPr/>
          </p:nvSpPr>
          <p:spPr>
            <a:xfrm>
              <a:off x="683568" y="2923246"/>
              <a:ext cx="144016" cy="1440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18" name="Group 17">
            <a:extLst>
              <a:ext uri="{FF2B5EF4-FFF2-40B4-BE49-F238E27FC236}">
                <a16:creationId xmlns:a16="http://schemas.microsoft.com/office/drawing/2014/main" id="{213CCA8E-2B00-4397-9F37-5C8CB45EF49D}"/>
              </a:ext>
            </a:extLst>
          </p:cNvPr>
          <p:cNvGrpSpPr/>
          <p:nvPr/>
        </p:nvGrpSpPr>
        <p:grpSpPr>
          <a:xfrm>
            <a:off x="4962380" y="3778648"/>
            <a:ext cx="288032" cy="288032"/>
            <a:chOff x="611560" y="2851238"/>
            <a:chExt cx="288032" cy="288032"/>
          </a:xfrm>
          <a:solidFill>
            <a:schemeClr val="bg1"/>
          </a:solidFill>
        </p:grpSpPr>
        <p:sp>
          <p:nvSpPr>
            <p:cNvPr id="19" name="Oval 18">
              <a:extLst>
                <a:ext uri="{FF2B5EF4-FFF2-40B4-BE49-F238E27FC236}">
                  <a16:creationId xmlns:a16="http://schemas.microsoft.com/office/drawing/2014/main" id="{096FBC08-5AF7-402E-AB21-23E6D5FAA95C}"/>
                </a:ext>
              </a:extLst>
            </p:cNvPr>
            <p:cNvSpPr/>
            <p:nvPr/>
          </p:nvSpPr>
          <p:spPr>
            <a:xfrm>
              <a:off x="611560" y="2851238"/>
              <a:ext cx="288032" cy="288032"/>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20" name="Oval 19">
              <a:extLst>
                <a:ext uri="{FF2B5EF4-FFF2-40B4-BE49-F238E27FC236}">
                  <a16:creationId xmlns:a16="http://schemas.microsoft.com/office/drawing/2014/main" id="{AD5B2D21-2D83-477D-AFA7-418D7ABB9FC5}"/>
                </a:ext>
              </a:extLst>
            </p:cNvPr>
            <p:cNvSpPr/>
            <p:nvPr/>
          </p:nvSpPr>
          <p:spPr>
            <a:xfrm>
              <a:off x="683568" y="2923246"/>
              <a:ext cx="144016" cy="144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21" name="Group 20">
            <a:extLst>
              <a:ext uri="{FF2B5EF4-FFF2-40B4-BE49-F238E27FC236}">
                <a16:creationId xmlns:a16="http://schemas.microsoft.com/office/drawing/2014/main" id="{7B359A54-5BB4-4970-B0C2-F5E3D9D98D95}"/>
              </a:ext>
            </a:extLst>
          </p:cNvPr>
          <p:cNvGrpSpPr/>
          <p:nvPr/>
        </p:nvGrpSpPr>
        <p:grpSpPr>
          <a:xfrm>
            <a:off x="6693064" y="3792648"/>
            <a:ext cx="288032" cy="288032"/>
            <a:chOff x="611560" y="2851238"/>
            <a:chExt cx="288032" cy="288032"/>
          </a:xfrm>
          <a:solidFill>
            <a:schemeClr val="bg1"/>
          </a:solidFill>
        </p:grpSpPr>
        <p:sp>
          <p:nvSpPr>
            <p:cNvPr id="22" name="Oval 21">
              <a:extLst>
                <a:ext uri="{FF2B5EF4-FFF2-40B4-BE49-F238E27FC236}">
                  <a16:creationId xmlns:a16="http://schemas.microsoft.com/office/drawing/2014/main" id="{128694AF-9134-411D-9B55-832584FF96FD}"/>
                </a:ext>
              </a:extLst>
            </p:cNvPr>
            <p:cNvSpPr/>
            <p:nvPr/>
          </p:nvSpPr>
          <p:spPr>
            <a:xfrm>
              <a:off x="611560" y="2851238"/>
              <a:ext cx="288032" cy="288032"/>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23" name="Oval 22">
              <a:extLst>
                <a:ext uri="{FF2B5EF4-FFF2-40B4-BE49-F238E27FC236}">
                  <a16:creationId xmlns:a16="http://schemas.microsoft.com/office/drawing/2014/main" id="{49CC773F-B0E1-4F6D-BEFF-B9B530E450A4}"/>
                </a:ext>
              </a:extLst>
            </p:cNvPr>
            <p:cNvSpPr/>
            <p:nvPr/>
          </p:nvSpPr>
          <p:spPr>
            <a:xfrm>
              <a:off x="683568" y="2923246"/>
              <a:ext cx="144016" cy="1440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24" name="Group 23">
            <a:extLst>
              <a:ext uri="{FF2B5EF4-FFF2-40B4-BE49-F238E27FC236}">
                <a16:creationId xmlns:a16="http://schemas.microsoft.com/office/drawing/2014/main" id="{9C26E2E1-A877-46F5-A176-A57F8AD78F6C}"/>
              </a:ext>
            </a:extLst>
          </p:cNvPr>
          <p:cNvGrpSpPr/>
          <p:nvPr/>
        </p:nvGrpSpPr>
        <p:grpSpPr>
          <a:xfrm>
            <a:off x="3143935" y="3792648"/>
            <a:ext cx="288032" cy="288032"/>
            <a:chOff x="611560" y="2851238"/>
            <a:chExt cx="288032" cy="288032"/>
          </a:xfrm>
          <a:solidFill>
            <a:schemeClr val="bg1"/>
          </a:solidFill>
        </p:grpSpPr>
        <p:sp>
          <p:nvSpPr>
            <p:cNvPr id="25" name="Oval 24">
              <a:extLst>
                <a:ext uri="{FF2B5EF4-FFF2-40B4-BE49-F238E27FC236}">
                  <a16:creationId xmlns:a16="http://schemas.microsoft.com/office/drawing/2014/main" id="{4C081600-220B-443B-92AA-2CC03DC17A5C}"/>
                </a:ext>
              </a:extLst>
            </p:cNvPr>
            <p:cNvSpPr/>
            <p:nvPr/>
          </p:nvSpPr>
          <p:spPr>
            <a:xfrm>
              <a:off x="611560" y="2851238"/>
              <a:ext cx="288032" cy="288032"/>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26" name="Oval 25">
              <a:extLst>
                <a:ext uri="{FF2B5EF4-FFF2-40B4-BE49-F238E27FC236}">
                  <a16:creationId xmlns:a16="http://schemas.microsoft.com/office/drawing/2014/main" id="{A1B32EFA-C32B-44FE-98C2-58D163E76D18}"/>
                </a:ext>
              </a:extLst>
            </p:cNvPr>
            <p:cNvSpPr/>
            <p:nvPr/>
          </p:nvSpPr>
          <p:spPr>
            <a:xfrm>
              <a:off x="683568" y="2923246"/>
              <a:ext cx="144016" cy="144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29" name="Group 28">
            <a:extLst>
              <a:ext uri="{FF2B5EF4-FFF2-40B4-BE49-F238E27FC236}">
                <a16:creationId xmlns:a16="http://schemas.microsoft.com/office/drawing/2014/main" id="{F637F09E-9CC3-45CE-B66C-2C362317C875}"/>
              </a:ext>
            </a:extLst>
          </p:cNvPr>
          <p:cNvGrpSpPr/>
          <p:nvPr/>
        </p:nvGrpSpPr>
        <p:grpSpPr>
          <a:xfrm>
            <a:off x="8484016" y="3760942"/>
            <a:ext cx="288032" cy="305738"/>
            <a:chOff x="611560" y="2851238"/>
            <a:chExt cx="288032" cy="288032"/>
          </a:xfrm>
          <a:solidFill>
            <a:schemeClr val="accent4"/>
          </a:solidFill>
        </p:grpSpPr>
        <p:sp>
          <p:nvSpPr>
            <p:cNvPr id="30" name="Oval 29">
              <a:extLst>
                <a:ext uri="{FF2B5EF4-FFF2-40B4-BE49-F238E27FC236}">
                  <a16:creationId xmlns:a16="http://schemas.microsoft.com/office/drawing/2014/main" id="{426ECFBC-691B-407F-AE0F-7496518027D6}"/>
                </a:ext>
              </a:extLst>
            </p:cNvPr>
            <p:cNvSpPr/>
            <p:nvPr/>
          </p:nvSpPr>
          <p:spPr>
            <a:xfrm>
              <a:off x="611560" y="2851238"/>
              <a:ext cx="288032" cy="288032"/>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31" name="Oval 30">
              <a:extLst>
                <a:ext uri="{FF2B5EF4-FFF2-40B4-BE49-F238E27FC236}">
                  <a16:creationId xmlns:a16="http://schemas.microsoft.com/office/drawing/2014/main" id="{D652EC06-B92D-4BB3-925C-7C16C4B72F73}"/>
                </a:ext>
              </a:extLst>
            </p:cNvPr>
            <p:cNvSpPr/>
            <p:nvPr/>
          </p:nvSpPr>
          <p:spPr>
            <a:xfrm>
              <a:off x="683568" y="2923246"/>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52" name="Group 51">
            <a:extLst>
              <a:ext uri="{FF2B5EF4-FFF2-40B4-BE49-F238E27FC236}">
                <a16:creationId xmlns:a16="http://schemas.microsoft.com/office/drawing/2014/main" id="{AA351412-E712-4105-AD16-DC84610E1C2E}"/>
              </a:ext>
            </a:extLst>
          </p:cNvPr>
          <p:cNvGrpSpPr/>
          <p:nvPr/>
        </p:nvGrpSpPr>
        <p:grpSpPr>
          <a:xfrm>
            <a:off x="494475" y="1475872"/>
            <a:ext cx="2213908" cy="2222743"/>
            <a:chOff x="954951" y="2064066"/>
            <a:chExt cx="1728000" cy="1683043"/>
          </a:xfrm>
        </p:grpSpPr>
        <p:sp>
          <p:nvSpPr>
            <p:cNvPr id="36" name="TextBox 35">
              <a:extLst>
                <a:ext uri="{FF2B5EF4-FFF2-40B4-BE49-F238E27FC236}">
                  <a16:creationId xmlns:a16="http://schemas.microsoft.com/office/drawing/2014/main" id="{5CC5C5A1-DBC9-4788-8D79-5644097AEE52}"/>
                </a:ext>
              </a:extLst>
            </p:cNvPr>
            <p:cNvSpPr txBox="1"/>
            <p:nvPr/>
          </p:nvSpPr>
          <p:spPr>
            <a:xfrm>
              <a:off x="954951" y="2395442"/>
              <a:ext cx="1728000" cy="1351667"/>
            </a:xfrm>
            <a:prstGeom prst="rect">
              <a:avLst/>
            </a:prstGeom>
            <a:noFill/>
          </p:spPr>
          <p:txBody>
            <a:bodyPr wrap="square" rtlCol="0">
              <a:spAutoFit/>
            </a:bodyPr>
            <a:lstStyle/>
            <a:p>
              <a:pPr marL="171450" indent="-171450">
                <a:buFont typeface="Arial" panose="020B0604020202020204" pitchFamily="34" charset="0"/>
                <a:buChar char="•"/>
              </a:pPr>
              <a:r>
                <a:rPr lang="en-SG" sz="1400" dirty="0">
                  <a:effectLst/>
                  <a:latin typeface="Arial" panose="020B0604020202020204" pitchFamily="34" charset="0"/>
                  <a:ea typeface="DengXian" panose="020B0503020204020204" pitchFamily="2" charset="-122"/>
                  <a:cs typeface="Arial" panose="020B0604020202020204" pitchFamily="34" charset="0"/>
                </a:rPr>
                <a:t>Transcranial magnetic stimulation</a:t>
              </a:r>
              <a:endParaRPr lang="en-IN" sz="1400" dirty="0">
                <a:effectLst/>
                <a:latin typeface="Arial" panose="020B0604020202020204" pitchFamily="34" charset="0"/>
                <a:ea typeface="DengXian" panose="020B0503020204020204" pitchFamily="2" charset="-122"/>
                <a:cs typeface="Arial" panose="020B0604020202020204" pitchFamily="34" charset="0"/>
              </a:endParaRPr>
            </a:p>
            <a:p>
              <a:pPr marL="171450" indent="-171450">
                <a:buFont typeface="Arial" panose="020B0604020202020204" pitchFamily="34" charset="0"/>
                <a:buChar char="•"/>
              </a:pPr>
              <a:r>
                <a:rPr lang="en-US" altLang="ko-KR" sz="1400" dirty="0">
                  <a:latin typeface="Arial" panose="020B0604020202020204" pitchFamily="34" charset="0"/>
                  <a:cs typeface="Arial" panose="020B0604020202020204" pitchFamily="34" charset="0"/>
                </a:rPr>
                <a:t>The BRAIN initiative</a:t>
              </a:r>
              <a:endParaRPr lang="en-IN" sz="1400" dirty="0">
                <a:effectLst/>
                <a:latin typeface="Arial" panose="020B0604020202020204" pitchFamily="34" charset="0"/>
                <a:ea typeface="DengXian" panose="020B0503020204020204" pitchFamily="2" charset="-122"/>
                <a:cs typeface="Arial" panose="020B0604020202020204" pitchFamily="34" charset="0"/>
              </a:endParaRPr>
            </a:p>
            <a:p>
              <a:pPr marL="171450" indent="-171450">
                <a:buFont typeface="Arial" panose="020B0604020202020204" pitchFamily="34" charset="0"/>
                <a:buChar char="•"/>
              </a:pPr>
              <a:r>
                <a:rPr lang="en-SG" sz="1400" dirty="0">
                  <a:effectLst/>
                  <a:latin typeface="Arial" panose="020B0604020202020204" pitchFamily="34" charset="0"/>
                  <a:ea typeface="DengXian" panose="020B0503020204020204" pitchFamily="2" charset="-122"/>
                  <a:cs typeface="Arial" panose="020B0604020202020204" pitchFamily="34" charset="0"/>
                </a:rPr>
                <a:t>Stereoelectroencephalography</a:t>
              </a:r>
              <a:endParaRPr lang="en-IN" sz="1400" dirty="0">
                <a:effectLst/>
                <a:latin typeface="Arial" panose="020B0604020202020204" pitchFamily="34" charset="0"/>
                <a:ea typeface="DengXian" panose="020B0503020204020204" pitchFamily="2" charset="-122"/>
                <a:cs typeface="Arial" panose="020B0604020202020204" pitchFamily="34" charset="0"/>
              </a:endParaRPr>
            </a:p>
            <a:p>
              <a:pPr marL="171450" indent="-171450">
                <a:buFont typeface="Arial" panose="020B0604020202020204" pitchFamily="34" charset="0"/>
                <a:buChar char="•"/>
              </a:pPr>
              <a:r>
                <a:rPr lang="en-SG" sz="1400" dirty="0">
                  <a:effectLst/>
                  <a:latin typeface="Arial" panose="020B0604020202020204" pitchFamily="34" charset="0"/>
                  <a:ea typeface="DengXian" panose="020B0503020204020204" pitchFamily="2" charset="-122"/>
                  <a:cs typeface="Arial" panose="020B0604020202020204" pitchFamily="34" charset="0"/>
                </a:rPr>
                <a:t>Magnetoencephalography</a:t>
              </a:r>
              <a:endParaRPr lang="en-IN" sz="1400" dirty="0">
                <a:effectLst/>
                <a:latin typeface="Arial" panose="020B0604020202020204" pitchFamily="34" charset="0"/>
                <a:ea typeface="DengXian" panose="020B0503020204020204" pitchFamily="2" charset="-122"/>
                <a:cs typeface="Arial" panose="020B0604020202020204" pitchFamily="34" charset="0"/>
              </a:endParaRPr>
            </a:p>
            <a:p>
              <a:pPr marL="171450" indent="-171450" algn="ctr">
                <a:buFont typeface="Arial" panose="020B0604020202020204" pitchFamily="34" charset="0"/>
                <a:buChar char="•"/>
              </a:pPr>
              <a:endParaRPr lang="en-US" altLang="ko-KR"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FD23B941-6F9C-4213-A7B7-A379ABBE83AF}"/>
                </a:ext>
              </a:extLst>
            </p:cNvPr>
            <p:cNvSpPr txBox="1"/>
            <p:nvPr/>
          </p:nvSpPr>
          <p:spPr>
            <a:xfrm>
              <a:off x="954951" y="2064066"/>
              <a:ext cx="1728000" cy="307777"/>
            </a:xfrm>
            <a:prstGeom prst="rect">
              <a:avLst/>
            </a:prstGeom>
            <a:solidFill>
              <a:schemeClr val="accent6"/>
            </a:solidFill>
          </p:spPr>
          <p:txBody>
            <a:bodyPr wrap="square" rtlCol="0">
              <a:spAutoFit/>
            </a:bodyPr>
            <a:lstStyle/>
            <a:p>
              <a:pPr algn="ctr"/>
              <a:r>
                <a:rPr lang="en-US" altLang="ko-KR" sz="1400" b="1" dirty="0">
                  <a:solidFill>
                    <a:schemeClr val="bg1"/>
                  </a:solidFill>
                  <a:cs typeface="Arial" pitchFamily="34" charset="0"/>
                </a:rPr>
                <a:t>Brain</a:t>
              </a:r>
              <a:endParaRPr lang="ko-KR" altLang="en-US" sz="1400" b="1" dirty="0">
                <a:solidFill>
                  <a:schemeClr val="bg1"/>
                </a:solidFill>
                <a:cs typeface="Arial" pitchFamily="34" charset="0"/>
              </a:endParaRPr>
            </a:p>
          </p:txBody>
        </p:sp>
        <p:cxnSp>
          <p:nvCxnSpPr>
            <p:cNvPr id="38" name="Straight Connector 37">
              <a:extLst>
                <a:ext uri="{FF2B5EF4-FFF2-40B4-BE49-F238E27FC236}">
                  <a16:creationId xmlns:a16="http://schemas.microsoft.com/office/drawing/2014/main" id="{EB05CE13-6435-48EF-A325-878236530B79}"/>
                </a:ext>
              </a:extLst>
            </p:cNvPr>
            <p:cNvCxnSpPr/>
            <p:nvPr/>
          </p:nvCxnSpPr>
          <p:spPr>
            <a:xfrm>
              <a:off x="954951" y="3669575"/>
              <a:ext cx="1728000" cy="8037"/>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5531CD7-03EA-4981-9F8C-9FF19781AF55}"/>
              </a:ext>
            </a:extLst>
          </p:cNvPr>
          <p:cNvGrpSpPr/>
          <p:nvPr/>
        </p:nvGrpSpPr>
        <p:grpSpPr>
          <a:xfrm flipH="1">
            <a:off x="2130151" y="4283982"/>
            <a:ext cx="2259907" cy="2254716"/>
            <a:chOff x="9294289" y="2064066"/>
            <a:chExt cx="1728000" cy="1613546"/>
          </a:xfrm>
        </p:grpSpPr>
        <p:sp>
          <p:nvSpPr>
            <p:cNvPr id="33" name="TextBox 32">
              <a:extLst>
                <a:ext uri="{FF2B5EF4-FFF2-40B4-BE49-F238E27FC236}">
                  <a16:creationId xmlns:a16="http://schemas.microsoft.com/office/drawing/2014/main" id="{E6B4DFA6-9E9C-413B-8073-AD86F128BF9C}"/>
                </a:ext>
              </a:extLst>
            </p:cNvPr>
            <p:cNvSpPr txBox="1"/>
            <p:nvPr/>
          </p:nvSpPr>
          <p:spPr>
            <a:xfrm>
              <a:off x="9294289" y="2395442"/>
              <a:ext cx="1728000" cy="112329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rgbClr val="000000"/>
                  </a:solidFill>
                  <a:effectLst/>
                  <a:ea typeface="Times New Roman" panose="02020603050405020304" pitchFamily="18" charset="0"/>
                  <a:cs typeface="Times New Roman" panose="02020603050405020304" pitchFamily="18" charset="0"/>
                </a:rPr>
                <a:t>Corneal Inlay May Soon Replace Reading Glasses</a:t>
              </a:r>
              <a:endParaRPr lang="en-IN" sz="1400" dirty="0">
                <a:effectLst/>
                <a:ea typeface="MS Mincho" panose="02020609040205080304" pitchFamily="49" charset="-128"/>
                <a:cs typeface="Times New Roman" panose="02020603050405020304" pitchFamily="18" charset="0"/>
              </a:endParaRPr>
            </a:p>
            <a:p>
              <a:pPr marL="171450" indent="-171450">
                <a:buFont typeface="Arial" panose="020B0604020202020204" pitchFamily="34" charset="0"/>
                <a:buChar char="•"/>
              </a:pPr>
              <a:r>
                <a:rPr lang="en-US" sz="1400" dirty="0">
                  <a:solidFill>
                    <a:srgbClr val="000000"/>
                  </a:solidFill>
                  <a:effectLst/>
                  <a:ea typeface="Times New Roman" panose="02020603050405020304" pitchFamily="18" charset="0"/>
                  <a:cs typeface="Times New Roman" panose="02020603050405020304" pitchFamily="18" charset="0"/>
                </a:rPr>
                <a:t>HIV Meds for Macular Degeneration</a:t>
              </a:r>
              <a:endParaRPr lang="en-IN" sz="1400" dirty="0">
                <a:effectLst/>
                <a:ea typeface="MS Mincho" panose="02020609040205080304" pitchFamily="49" charset="-128"/>
                <a:cs typeface="Times New Roman" panose="02020603050405020304" pitchFamily="18" charset="0"/>
              </a:endParaRPr>
            </a:p>
            <a:p>
              <a:pPr marL="171450" indent="-171450">
                <a:buFont typeface="Arial" panose="020B0604020202020204" pitchFamily="34" charset="0"/>
                <a:buChar char="•"/>
              </a:pPr>
              <a:r>
                <a:rPr lang="en-US" sz="1400" dirty="0">
                  <a:solidFill>
                    <a:srgbClr val="000000"/>
                  </a:solidFill>
                  <a:effectLst/>
                  <a:ea typeface="Times New Roman" panose="02020603050405020304" pitchFamily="18" charset="0"/>
                  <a:cs typeface="Times New Roman" panose="02020603050405020304" pitchFamily="18" charset="0"/>
                </a:rPr>
                <a:t>Apps for the Blind</a:t>
              </a:r>
              <a:endParaRPr lang="en-IN" sz="1400" dirty="0">
                <a:effectLst/>
                <a:ea typeface="MS Mincho" panose="02020609040205080304" pitchFamily="49" charset="-128"/>
                <a:cs typeface="Times New Roman" panose="02020603050405020304" pitchFamily="18" charset="0"/>
              </a:endParaRPr>
            </a:p>
            <a:p>
              <a:pPr algn="ctr"/>
              <a:r>
                <a:rPr lang="en-US" altLang="ko-KR" sz="1200" dirty="0">
                  <a:solidFill>
                    <a:schemeClr val="tx1">
                      <a:lumMod val="75000"/>
                      <a:lumOff val="25000"/>
                    </a:schemeClr>
                  </a:solidFill>
                  <a:cs typeface="Arial" pitchFamily="34" charset="0"/>
                </a:rPr>
                <a:t>.  </a:t>
              </a:r>
            </a:p>
          </p:txBody>
        </p:sp>
        <p:sp>
          <p:nvSpPr>
            <p:cNvPr id="34" name="TextBox 33">
              <a:extLst>
                <a:ext uri="{FF2B5EF4-FFF2-40B4-BE49-F238E27FC236}">
                  <a16:creationId xmlns:a16="http://schemas.microsoft.com/office/drawing/2014/main" id="{7CB21531-9758-4F77-BC44-848C4BB8D1E9}"/>
                </a:ext>
              </a:extLst>
            </p:cNvPr>
            <p:cNvSpPr txBox="1"/>
            <p:nvPr/>
          </p:nvSpPr>
          <p:spPr>
            <a:xfrm>
              <a:off x="9294289" y="2064066"/>
              <a:ext cx="1728000" cy="307777"/>
            </a:xfrm>
            <a:prstGeom prst="rect">
              <a:avLst/>
            </a:prstGeom>
            <a:solidFill>
              <a:schemeClr val="accent1"/>
            </a:solidFill>
          </p:spPr>
          <p:txBody>
            <a:bodyPr wrap="square" rtlCol="0">
              <a:spAutoFit/>
            </a:bodyPr>
            <a:lstStyle/>
            <a:p>
              <a:pPr algn="ctr"/>
              <a:r>
                <a:rPr lang="en-US" altLang="ko-KR" sz="1400" b="1" dirty="0">
                  <a:solidFill>
                    <a:schemeClr val="bg1"/>
                  </a:solidFill>
                  <a:cs typeface="Arial" pitchFamily="34" charset="0"/>
                </a:rPr>
                <a:t>Eyes</a:t>
              </a:r>
              <a:endParaRPr lang="ko-KR" altLang="en-US" sz="1400" b="1" dirty="0">
                <a:solidFill>
                  <a:schemeClr val="bg1"/>
                </a:solidFill>
                <a:cs typeface="Arial" pitchFamily="34" charset="0"/>
              </a:endParaRPr>
            </a:p>
          </p:txBody>
        </p:sp>
        <p:cxnSp>
          <p:nvCxnSpPr>
            <p:cNvPr id="35" name="Straight Connector 34">
              <a:extLst>
                <a:ext uri="{FF2B5EF4-FFF2-40B4-BE49-F238E27FC236}">
                  <a16:creationId xmlns:a16="http://schemas.microsoft.com/office/drawing/2014/main" id="{DDEAC52F-8B65-44C9-A2BA-B07C842E555C}"/>
                </a:ext>
              </a:extLst>
            </p:cNvPr>
            <p:cNvCxnSpPr/>
            <p:nvPr/>
          </p:nvCxnSpPr>
          <p:spPr>
            <a:xfrm>
              <a:off x="9294289" y="3669575"/>
              <a:ext cx="1728000" cy="803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1D4D173-3BC3-4702-B35A-F2662955BC44}"/>
              </a:ext>
            </a:extLst>
          </p:cNvPr>
          <p:cNvGrpSpPr/>
          <p:nvPr/>
        </p:nvGrpSpPr>
        <p:grpSpPr>
          <a:xfrm flipH="1">
            <a:off x="7504409" y="1439963"/>
            <a:ext cx="2225986" cy="2570491"/>
            <a:chOff x="3039785" y="2122325"/>
            <a:chExt cx="1728000" cy="1822185"/>
          </a:xfrm>
        </p:grpSpPr>
        <p:sp>
          <p:nvSpPr>
            <p:cNvPr id="39" name="TextBox 38">
              <a:extLst>
                <a:ext uri="{FF2B5EF4-FFF2-40B4-BE49-F238E27FC236}">
                  <a16:creationId xmlns:a16="http://schemas.microsoft.com/office/drawing/2014/main" id="{DF53EAA6-9534-4235-8C9C-4E90BEF0ACA6}"/>
                </a:ext>
              </a:extLst>
            </p:cNvPr>
            <p:cNvSpPr txBox="1"/>
            <p:nvPr/>
          </p:nvSpPr>
          <p:spPr>
            <a:xfrm>
              <a:off x="3039785" y="2395442"/>
              <a:ext cx="1728000" cy="1549068"/>
            </a:xfrm>
            <a:prstGeom prst="rect">
              <a:avLst/>
            </a:prstGeom>
            <a:noFill/>
          </p:spPr>
          <p:txBody>
            <a:bodyPr wrap="square" rtlCol="0">
              <a:spAutoFit/>
            </a:bodyPr>
            <a:lstStyle/>
            <a:p>
              <a:pPr marL="171450" indent="-171450">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Robotic Surgeries</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US" sz="1400" dirty="0">
                  <a:effectLst/>
                  <a:latin typeface="Arial" panose="020B0604020202020204" pitchFamily="34" charset="0"/>
                  <a:ea typeface="Calibri" panose="020F0502020204030204" pitchFamily="34" charset="0"/>
                  <a:cs typeface="Arial" panose="020B0604020202020204" pitchFamily="34" charset="0"/>
                </a:rPr>
                <a:t>Orth biologic Technology</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333333"/>
                  </a:solidFill>
                  <a:effectLst/>
                  <a:latin typeface="Arial" panose="020B0604020202020204" pitchFamily="34" charset="0"/>
                  <a:ea typeface="Calibri" panose="020F0502020204030204" pitchFamily="34" charset="0"/>
                  <a:cs typeface="Arial" panose="020B0604020202020204" pitchFamily="34" charset="0"/>
                </a:rPr>
                <a:t>Smart Sensor-Enabled Technologies and Implants</a:t>
              </a:r>
              <a:endParaRPr lang="en-US" altLang="ko-KR" sz="1400"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IN" sz="1400" dirty="0">
                  <a:solidFill>
                    <a:srgbClr val="333333"/>
                  </a:solidFill>
                  <a:effectLst/>
                  <a:latin typeface="Arial" panose="020B0604020202020204" pitchFamily="34" charset="0"/>
                  <a:ea typeface="Calibri" panose="020F0502020204030204" pitchFamily="34" charset="0"/>
                  <a:cs typeface="Arial" panose="020B0604020202020204" pitchFamily="34" charset="0"/>
                </a:rPr>
                <a:t>3-D Printing Technology</a:t>
              </a:r>
              <a:endParaRPr lang="en-IN" sz="1400" dirty="0">
                <a:latin typeface="Arial" panose="020B0604020202020204" pitchFamily="34" charset="0"/>
                <a:ea typeface="Calibri" panose="020F0502020204030204" pitchFamily="34" charset="0"/>
                <a:cs typeface="Arial" panose="020B0604020202020204" pitchFamily="34" charset="0"/>
              </a:endParaRPr>
            </a:p>
            <a:p>
              <a:pPr marL="171450" indent="-171450" algn="ctr">
                <a:buFont typeface="Arial" panose="020B0604020202020204" pitchFamily="34" charset="0"/>
                <a:buChar char="•"/>
              </a:pPr>
              <a:endParaRPr lang="en-IN" altLang="ko-KR" sz="1200" b="1" i="1" dirty="0">
                <a:solidFill>
                  <a:schemeClr val="tx1">
                    <a:lumMod val="75000"/>
                    <a:lumOff val="25000"/>
                  </a:schemeClr>
                </a:solidFill>
                <a:latin typeface="Calibri" panose="020F0502020204030204" pitchFamily="34" charset="0"/>
                <a:cs typeface="Times New Roman" panose="02020603050405020304" pitchFamily="18" charset="0"/>
              </a:endParaRPr>
            </a:p>
            <a:p>
              <a:pPr algn="ctr"/>
              <a:r>
                <a:rPr lang="en-US" altLang="ko-KR" sz="1200" dirty="0">
                  <a:solidFill>
                    <a:schemeClr val="tx1">
                      <a:lumMod val="75000"/>
                      <a:lumOff val="25000"/>
                    </a:schemeClr>
                  </a:solidFill>
                  <a:cs typeface="Arial" pitchFamily="34" charset="0"/>
                </a:rPr>
                <a:t>.  </a:t>
              </a:r>
            </a:p>
          </p:txBody>
        </p:sp>
        <p:sp>
          <p:nvSpPr>
            <p:cNvPr id="40" name="TextBox 39">
              <a:extLst>
                <a:ext uri="{FF2B5EF4-FFF2-40B4-BE49-F238E27FC236}">
                  <a16:creationId xmlns:a16="http://schemas.microsoft.com/office/drawing/2014/main" id="{6CF930F7-BF83-4780-AA71-8DDA82E18694}"/>
                </a:ext>
              </a:extLst>
            </p:cNvPr>
            <p:cNvSpPr txBox="1"/>
            <p:nvPr/>
          </p:nvSpPr>
          <p:spPr>
            <a:xfrm>
              <a:off x="3039785" y="2122325"/>
              <a:ext cx="1728000" cy="218179"/>
            </a:xfrm>
            <a:prstGeom prst="rect">
              <a:avLst/>
            </a:prstGeom>
            <a:solidFill>
              <a:schemeClr val="accent4"/>
            </a:solidFill>
          </p:spPr>
          <p:txBody>
            <a:bodyPr wrap="square" rtlCol="0">
              <a:spAutoFit/>
            </a:bodyPr>
            <a:lstStyle/>
            <a:p>
              <a:pPr algn="ctr"/>
              <a:r>
                <a:rPr lang="en-US" altLang="ko-KR" sz="1400" b="1" dirty="0">
                  <a:solidFill>
                    <a:schemeClr val="bg1"/>
                  </a:solidFill>
                  <a:cs typeface="Arial" pitchFamily="34" charset="0"/>
                </a:rPr>
                <a:t>Bones</a:t>
              </a:r>
              <a:endParaRPr lang="ko-KR" altLang="en-US" sz="1400" b="1" dirty="0">
                <a:solidFill>
                  <a:schemeClr val="bg1"/>
                </a:solidFill>
                <a:cs typeface="Arial" pitchFamily="34" charset="0"/>
              </a:endParaRPr>
            </a:p>
          </p:txBody>
        </p:sp>
        <p:cxnSp>
          <p:nvCxnSpPr>
            <p:cNvPr id="41" name="Straight Connector 40">
              <a:extLst>
                <a:ext uri="{FF2B5EF4-FFF2-40B4-BE49-F238E27FC236}">
                  <a16:creationId xmlns:a16="http://schemas.microsoft.com/office/drawing/2014/main" id="{0FA7A0B6-FAE6-470C-9DAB-27D9956D7E9A}"/>
                </a:ext>
              </a:extLst>
            </p:cNvPr>
            <p:cNvCxnSpPr/>
            <p:nvPr/>
          </p:nvCxnSpPr>
          <p:spPr>
            <a:xfrm>
              <a:off x="3039785" y="3669575"/>
              <a:ext cx="1728000" cy="803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D274F7E-43EA-49CF-8B89-17BE7BD05813}"/>
              </a:ext>
            </a:extLst>
          </p:cNvPr>
          <p:cNvGrpSpPr/>
          <p:nvPr/>
        </p:nvGrpSpPr>
        <p:grpSpPr>
          <a:xfrm flipH="1">
            <a:off x="3999442" y="1425619"/>
            <a:ext cx="2213908" cy="2139472"/>
            <a:chOff x="7209453" y="2064066"/>
            <a:chExt cx="1728000" cy="1613546"/>
          </a:xfrm>
        </p:grpSpPr>
        <p:sp>
          <p:nvSpPr>
            <p:cNvPr id="42" name="TextBox 41">
              <a:extLst>
                <a:ext uri="{FF2B5EF4-FFF2-40B4-BE49-F238E27FC236}">
                  <a16:creationId xmlns:a16="http://schemas.microsoft.com/office/drawing/2014/main" id="{88C3824D-244C-4C2F-9847-903A2F6DEE93}"/>
                </a:ext>
              </a:extLst>
            </p:cNvPr>
            <p:cNvSpPr txBox="1"/>
            <p:nvPr/>
          </p:nvSpPr>
          <p:spPr>
            <a:xfrm>
              <a:off x="7209453" y="2395442"/>
              <a:ext cx="1728000" cy="1183805"/>
            </a:xfrm>
            <a:prstGeom prst="rect">
              <a:avLst/>
            </a:prstGeom>
            <a:noFill/>
          </p:spPr>
          <p:txBody>
            <a:bodyPr wrap="square" rtlCol="0">
              <a:spAutoFit/>
            </a:bodyPr>
            <a:lstStyle/>
            <a:p>
              <a:pPr marL="171450" indent="-171450">
                <a:buFont typeface="Arial" panose="020B0604020202020204" pitchFamily="34" charset="0"/>
                <a:buChar char="•"/>
              </a:pPr>
              <a:r>
                <a:rPr lang="en-IN" sz="1400" dirty="0">
                  <a:effectLst/>
                  <a:ea typeface="Calibri" panose="020F0502020204030204" pitchFamily="34" charset="0"/>
                  <a:cs typeface="Times New Roman" panose="02020603050405020304" pitchFamily="18" charset="0"/>
                </a:rPr>
                <a:t>3D Printing</a:t>
              </a:r>
            </a:p>
            <a:p>
              <a:pPr marL="171450" indent="-171450">
                <a:buFont typeface="Arial" panose="020B0604020202020204" pitchFamily="34" charset="0"/>
                <a:buChar char="•"/>
              </a:pPr>
              <a:r>
                <a:rPr lang="en-IN" sz="1400" dirty="0">
                  <a:effectLst/>
                  <a:ea typeface="Calibri" panose="020F0502020204030204" pitchFamily="34" charset="0"/>
                  <a:cs typeface="Times New Roman" panose="02020603050405020304" pitchFamily="18" charset="0"/>
                </a:rPr>
                <a:t>Robotic Dental Implant Surgery</a:t>
              </a:r>
            </a:p>
            <a:p>
              <a:pPr marL="171450" indent="-171450">
                <a:buFont typeface="Arial" panose="020B0604020202020204" pitchFamily="34" charset="0"/>
                <a:buChar char="•"/>
              </a:pPr>
              <a:r>
                <a:rPr lang="en-IN" sz="1400" dirty="0">
                  <a:effectLst/>
                  <a:ea typeface="Times New Roman" panose="02020603050405020304" pitchFamily="18" charset="0"/>
                </a:rPr>
                <a:t>Continuous Liquid Interface Production</a:t>
              </a:r>
            </a:p>
            <a:p>
              <a:pPr marL="171450" indent="-171450">
                <a:buFont typeface="Arial" panose="020B0604020202020204" pitchFamily="34" charset="0"/>
                <a:buChar char="•"/>
              </a:pPr>
              <a:r>
                <a:rPr lang="en-IN" sz="1400" dirty="0">
                  <a:effectLst/>
                  <a:ea typeface="Times New Roman" panose="02020603050405020304" pitchFamily="18" charset="0"/>
                </a:rPr>
                <a:t>Intra-Oral Camera</a:t>
              </a:r>
            </a:p>
            <a:p>
              <a:pPr marL="171450" indent="-171450" algn="ctr">
                <a:buFont typeface="Arial" panose="020B0604020202020204" pitchFamily="34" charset="0"/>
                <a:buChar char="•"/>
              </a:pPr>
              <a:endParaRPr lang="en-US" altLang="ko-KR"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B9F8D70E-7CF2-402E-BEA7-BD992DB162D7}"/>
                </a:ext>
              </a:extLst>
            </p:cNvPr>
            <p:cNvSpPr txBox="1"/>
            <p:nvPr/>
          </p:nvSpPr>
          <p:spPr>
            <a:xfrm>
              <a:off x="7209453" y="2064066"/>
              <a:ext cx="1728000" cy="307777"/>
            </a:xfrm>
            <a:prstGeom prst="rect">
              <a:avLst/>
            </a:prstGeom>
            <a:solidFill>
              <a:schemeClr val="accent2"/>
            </a:solidFill>
          </p:spPr>
          <p:txBody>
            <a:bodyPr wrap="square" rtlCol="0">
              <a:spAutoFit/>
            </a:bodyPr>
            <a:lstStyle/>
            <a:p>
              <a:pPr algn="ctr"/>
              <a:r>
                <a:rPr lang="en-US" altLang="ko-KR" sz="1400" b="1" dirty="0">
                  <a:solidFill>
                    <a:schemeClr val="bg1"/>
                  </a:solidFill>
                  <a:cs typeface="Arial" pitchFamily="34" charset="0"/>
                </a:rPr>
                <a:t>Teeth</a:t>
              </a:r>
              <a:endParaRPr lang="ko-KR" altLang="en-US" sz="1400" b="1" dirty="0">
                <a:solidFill>
                  <a:schemeClr val="bg1"/>
                </a:solidFill>
                <a:cs typeface="Arial" pitchFamily="34" charset="0"/>
              </a:endParaRPr>
            </a:p>
          </p:txBody>
        </p:sp>
        <p:cxnSp>
          <p:nvCxnSpPr>
            <p:cNvPr id="44" name="Straight Connector 43">
              <a:extLst>
                <a:ext uri="{FF2B5EF4-FFF2-40B4-BE49-F238E27FC236}">
                  <a16:creationId xmlns:a16="http://schemas.microsoft.com/office/drawing/2014/main" id="{F14478A3-6EBB-4E18-8EF4-A0A18BFE012A}"/>
                </a:ext>
              </a:extLst>
            </p:cNvPr>
            <p:cNvCxnSpPr/>
            <p:nvPr/>
          </p:nvCxnSpPr>
          <p:spPr>
            <a:xfrm>
              <a:off x="7209453" y="3669575"/>
              <a:ext cx="1728000" cy="803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EEE11F9E-0148-47E6-9986-E34616B72A78}"/>
              </a:ext>
            </a:extLst>
          </p:cNvPr>
          <p:cNvGrpSpPr/>
          <p:nvPr/>
        </p:nvGrpSpPr>
        <p:grpSpPr>
          <a:xfrm flipH="1">
            <a:off x="5707125" y="4333324"/>
            <a:ext cx="2259909" cy="2251034"/>
            <a:chOff x="5124619" y="2064066"/>
            <a:chExt cx="1728000" cy="1671078"/>
          </a:xfrm>
        </p:grpSpPr>
        <p:sp>
          <p:nvSpPr>
            <p:cNvPr id="45" name="TextBox 44">
              <a:extLst>
                <a:ext uri="{FF2B5EF4-FFF2-40B4-BE49-F238E27FC236}">
                  <a16:creationId xmlns:a16="http://schemas.microsoft.com/office/drawing/2014/main" id="{BA325311-9746-4E5A-8423-5ABADFDBF64D}"/>
                </a:ext>
              </a:extLst>
            </p:cNvPr>
            <p:cNvSpPr txBox="1"/>
            <p:nvPr/>
          </p:nvSpPr>
          <p:spPr>
            <a:xfrm>
              <a:off x="5124619" y="2387105"/>
              <a:ext cx="1728000" cy="1348039"/>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latin typeface="Arial" panose="020B0604020202020204" pitchFamily="34" charset="0"/>
                  <a:ea typeface="Times New Roman" panose="02020603050405020304" pitchFamily="18" charset="0"/>
                  <a:cs typeface="Arial" panose="020B0604020202020204" pitchFamily="34" charset="0"/>
                </a:rPr>
                <a:t>Personalized heart models to aid surgery</a:t>
              </a:r>
            </a:p>
            <a:p>
              <a:pPr marL="285750" indent="-285750">
                <a:buFont typeface="Arial" panose="020B0604020202020204" pitchFamily="34" charset="0"/>
                <a:buChar char="•"/>
              </a:pPr>
              <a:r>
                <a:rPr lang="en-US" sz="1400" dirty="0">
                  <a:latin typeface="Arial" panose="020B0604020202020204" pitchFamily="34" charset="0"/>
                  <a:ea typeface="Times New Roman" panose="02020603050405020304" pitchFamily="18" charset="0"/>
                  <a:cs typeface="Arial" panose="020B0604020202020204" pitchFamily="34" charset="0"/>
                </a:rPr>
                <a:t>Oral conformal electronics</a:t>
              </a:r>
            </a:p>
            <a:p>
              <a:pPr marL="285750" indent="-285750">
                <a:buFont typeface="Arial" panose="020B0604020202020204" pitchFamily="34" charset="0"/>
                <a:buChar char="•"/>
              </a:pPr>
              <a:r>
                <a:rPr lang="en-IN" sz="1400" dirty="0">
                  <a:latin typeface="Arial" panose="020B0604020202020204" pitchFamily="34" charset="0"/>
                  <a:ea typeface="Times New Roman" panose="02020603050405020304" pitchFamily="18" charset="0"/>
                  <a:cs typeface="Arial" panose="020B0604020202020204" pitchFamily="34" charset="0"/>
                </a:rPr>
                <a:t>Virtual and Augmented reality in cardiology</a:t>
              </a:r>
            </a:p>
            <a:p>
              <a:pPr marL="285750" indent="-285750">
                <a:buFont typeface="Arial" panose="020B0604020202020204" pitchFamily="34" charset="0"/>
                <a:buChar char="•"/>
              </a:pPr>
              <a:r>
                <a:rPr lang="en-IN" sz="1400" dirty="0">
                  <a:effectLst/>
                  <a:latin typeface="Arial" panose="020B0604020202020204" pitchFamily="34" charset="0"/>
                  <a:ea typeface="Times New Roman" panose="02020603050405020304" pitchFamily="18" charset="0"/>
                  <a:cs typeface="Arial" panose="020B0604020202020204" pitchFamily="34" charset="0"/>
                </a:rPr>
                <a:t>Engineered Heart valve</a:t>
              </a:r>
            </a:p>
          </p:txBody>
        </p:sp>
        <p:sp>
          <p:nvSpPr>
            <p:cNvPr id="46" name="TextBox 45">
              <a:extLst>
                <a:ext uri="{FF2B5EF4-FFF2-40B4-BE49-F238E27FC236}">
                  <a16:creationId xmlns:a16="http://schemas.microsoft.com/office/drawing/2014/main" id="{80A0BA96-17D5-4C14-8950-4B4659DB8F7A}"/>
                </a:ext>
              </a:extLst>
            </p:cNvPr>
            <p:cNvSpPr txBox="1"/>
            <p:nvPr/>
          </p:nvSpPr>
          <p:spPr>
            <a:xfrm>
              <a:off x="5124619" y="2064066"/>
              <a:ext cx="1728000" cy="307777"/>
            </a:xfrm>
            <a:prstGeom prst="rect">
              <a:avLst/>
            </a:prstGeom>
            <a:solidFill>
              <a:schemeClr val="accent3"/>
            </a:solidFill>
          </p:spPr>
          <p:txBody>
            <a:bodyPr wrap="square" rtlCol="0">
              <a:spAutoFit/>
            </a:bodyPr>
            <a:lstStyle/>
            <a:p>
              <a:pPr algn="ctr"/>
              <a:r>
                <a:rPr lang="en-US" altLang="ko-KR" sz="1400" b="1" dirty="0">
                  <a:solidFill>
                    <a:schemeClr val="bg1"/>
                  </a:solidFill>
                  <a:cs typeface="Arial" pitchFamily="34" charset="0"/>
                </a:rPr>
                <a:t>Heart</a:t>
              </a:r>
              <a:endParaRPr lang="ko-KR" altLang="en-US" sz="1400" b="1" dirty="0">
                <a:solidFill>
                  <a:schemeClr val="bg1"/>
                </a:solidFill>
                <a:cs typeface="Arial" pitchFamily="34" charset="0"/>
              </a:endParaRPr>
            </a:p>
          </p:txBody>
        </p:sp>
        <p:cxnSp>
          <p:nvCxnSpPr>
            <p:cNvPr id="47" name="Straight Connector 46">
              <a:extLst>
                <a:ext uri="{FF2B5EF4-FFF2-40B4-BE49-F238E27FC236}">
                  <a16:creationId xmlns:a16="http://schemas.microsoft.com/office/drawing/2014/main" id="{8FC06DF3-D7D1-47B0-9142-F1394AEDB987}"/>
                </a:ext>
              </a:extLst>
            </p:cNvPr>
            <p:cNvCxnSpPr/>
            <p:nvPr/>
          </p:nvCxnSpPr>
          <p:spPr>
            <a:xfrm>
              <a:off x="5124619" y="3669575"/>
              <a:ext cx="1728000" cy="8037"/>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CE2E8DC-DD07-4940-860B-318B1E1BA625}"/>
              </a:ext>
            </a:extLst>
          </p:cNvPr>
          <p:cNvGrpSpPr/>
          <p:nvPr/>
        </p:nvGrpSpPr>
        <p:grpSpPr>
          <a:xfrm>
            <a:off x="10214700" y="3792648"/>
            <a:ext cx="288032" cy="288032"/>
            <a:chOff x="611560" y="2851238"/>
            <a:chExt cx="288032" cy="288032"/>
          </a:xfrm>
          <a:solidFill>
            <a:schemeClr val="accent4"/>
          </a:solidFill>
        </p:grpSpPr>
        <p:sp>
          <p:nvSpPr>
            <p:cNvPr id="63" name="Oval 62">
              <a:extLst>
                <a:ext uri="{FF2B5EF4-FFF2-40B4-BE49-F238E27FC236}">
                  <a16:creationId xmlns:a16="http://schemas.microsoft.com/office/drawing/2014/main" id="{EF7BB9E8-ED32-409D-80CF-927D7FA4D1A6}"/>
                </a:ext>
              </a:extLst>
            </p:cNvPr>
            <p:cNvSpPr/>
            <p:nvPr/>
          </p:nvSpPr>
          <p:spPr>
            <a:xfrm>
              <a:off x="611560" y="2851238"/>
              <a:ext cx="288032" cy="28803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sp>
          <p:nvSpPr>
            <p:cNvPr id="64" name="Oval 63">
              <a:extLst>
                <a:ext uri="{FF2B5EF4-FFF2-40B4-BE49-F238E27FC236}">
                  <a16:creationId xmlns:a16="http://schemas.microsoft.com/office/drawing/2014/main" id="{FC15A2CB-A29A-4129-8DF0-D13C20764362}"/>
                </a:ext>
              </a:extLst>
            </p:cNvPr>
            <p:cNvSpPr/>
            <p:nvPr/>
          </p:nvSpPr>
          <p:spPr>
            <a:xfrm>
              <a:off x="683568" y="2923246"/>
              <a:ext cx="144016" cy="144016"/>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200" dirty="0">
                <a:solidFill>
                  <a:schemeClr val="tx1">
                    <a:lumMod val="75000"/>
                    <a:lumOff val="25000"/>
                  </a:schemeClr>
                </a:solidFill>
              </a:endParaRPr>
            </a:p>
          </p:txBody>
        </p:sp>
      </p:grpSp>
      <p:grpSp>
        <p:nvGrpSpPr>
          <p:cNvPr id="65" name="Group 64">
            <a:extLst>
              <a:ext uri="{FF2B5EF4-FFF2-40B4-BE49-F238E27FC236}">
                <a16:creationId xmlns:a16="http://schemas.microsoft.com/office/drawing/2014/main" id="{588DCDE5-0A95-45E6-BBC6-8717C1A1FE31}"/>
              </a:ext>
            </a:extLst>
          </p:cNvPr>
          <p:cNvGrpSpPr/>
          <p:nvPr/>
        </p:nvGrpSpPr>
        <p:grpSpPr>
          <a:xfrm flipH="1">
            <a:off x="9084746" y="4338504"/>
            <a:ext cx="2259908" cy="2258678"/>
            <a:chOff x="3039785" y="2064066"/>
            <a:chExt cx="1728000" cy="1690329"/>
          </a:xfrm>
          <a:solidFill>
            <a:srgbClr val="CAE3F7"/>
          </a:solidFill>
        </p:grpSpPr>
        <p:sp>
          <p:nvSpPr>
            <p:cNvPr id="66" name="TextBox 65">
              <a:extLst>
                <a:ext uri="{FF2B5EF4-FFF2-40B4-BE49-F238E27FC236}">
                  <a16:creationId xmlns:a16="http://schemas.microsoft.com/office/drawing/2014/main" id="{9E84E4AD-E9C0-4729-ACB7-6CE863B3D107}"/>
                </a:ext>
              </a:extLst>
            </p:cNvPr>
            <p:cNvSpPr txBox="1"/>
            <p:nvPr/>
          </p:nvSpPr>
          <p:spPr>
            <a:xfrm>
              <a:off x="3039785" y="2395442"/>
              <a:ext cx="1728000" cy="1358953"/>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171450" indent="-171450">
                <a:buFont typeface="Arial" panose="020B0604020202020204" pitchFamily="34" charset="0"/>
                <a:buChar char="•"/>
              </a:pPr>
              <a:r>
                <a:rPr lang="en-US" altLang="ko-KR" sz="1400" dirty="0">
                  <a:solidFill>
                    <a:schemeClr val="tx1">
                      <a:lumMod val="75000"/>
                      <a:lumOff val="25000"/>
                    </a:schemeClr>
                  </a:solidFill>
                  <a:cs typeface="Arial" pitchFamily="34" charset="0"/>
                </a:rPr>
                <a:t>Technologies for Liver</a:t>
              </a:r>
            </a:p>
            <a:p>
              <a:pPr marL="171450" indent="-171450">
                <a:buFont typeface="Arial" panose="020B0604020202020204" pitchFamily="34" charset="0"/>
                <a:buChar char="•"/>
              </a:pPr>
              <a:r>
                <a:rPr lang="en-US" altLang="ko-KR" sz="1400" dirty="0">
                  <a:solidFill>
                    <a:schemeClr val="tx1">
                      <a:lumMod val="75000"/>
                      <a:lumOff val="25000"/>
                    </a:schemeClr>
                  </a:solidFill>
                  <a:cs typeface="Arial" pitchFamily="34" charset="0"/>
                </a:rPr>
                <a:t>Technologies for Stomach</a:t>
              </a:r>
            </a:p>
            <a:p>
              <a:pPr marL="171450" indent="-171450">
                <a:buFont typeface="Arial" panose="020B0604020202020204" pitchFamily="34" charset="0"/>
                <a:buChar char="•"/>
              </a:pPr>
              <a:r>
                <a:rPr lang="en-US" altLang="ko-KR" sz="1400" dirty="0">
                  <a:solidFill>
                    <a:schemeClr val="tx1">
                      <a:lumMod val="75000"/>
                      <a:lumOff val="25000"/>
                    </a:schemeClr>
                  </a:solidFill>
                  <a:cs typeface="Arial" pitchFamily="34" charset="0"/>
                </a:rPr>
                <a:t>Technologies for Kidneys</a:t>
              </a:r>
            </a:p>
            <a:p>
              <a:pPr marL="171450" indent="-171450">
                <a:buFont typeface="Arial" panose="020B0604020202020204" pitchFamily="34" charset="0"/>
                <a:buChar char="•"/>
              </a:pPr>
              <a:r>
                <a:rPr lang="en-US" altLang="ko-KR" sz="1400" dirty="0">
                  <a:solidFill>
                    <a:schemeClr val="tx1">
                      <a:lumMod val="75000"/>
                      <a:lumOff val="25000"/>
                    </a:schemeClr>
                  </a:solidFill>
                  <a:cs typeface="Arial" pitchFamily="34" charset="0"/>
                </a:rPr>
                <a:t>Technologies for Pancreas</a:t>
              </a:r>
            </a:p>
            <a:p>
              <a:pPr marL="171450" indent="-171450">
                <a:buFont typeface="Arial" panose="020B0604020202020204" pitchFamily="34" charset="0"/>
                <a:buChar char="•"/>
              </a:pPr>
              <a:endParaRPr lang="en-US" altLang="ko-KR" sz="1400"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4DFAC948-F3BB-4D75-9F7B-8529DBD4C7FE}"/>
                </a:ext>
              </a:extLst>
            </p:cNvPr>
            <p:cNvSpPr txBox="1"/>
            <p:nvPr/>
          </p:nvSpPr>
          <p:spPr>
            <a:xfrm>
              <a:off x="3039785" y="2064066"/>
              <a:ext cx="1728000" cy="30777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ko-KR" sz="1400" b="1" dirty="0">
                  <a:solidFill>
                    <a:schemeClr val="bg1"/>
                  </a:solidFill>
                  <a:cs typeface="Arial" pitchFamily="34" charset="0"/>
                </a:rPr>
                <a:t>Internal Organs</a:t>
              </a:r>
              <a:endParaRPr lang="ko-KR" altLang="en-US" sz="1400" b="1" dirty="0">
                <a:solidFill>
                  <a:schemeClr val="bg1"/>
                </a:solidFill>
                <a:cs typeface="Arial" pitchFamily="34" charset="0"/>
              </a:endParaRPr>
            </a:p>
          </p:txBody>
        </p:sp>
        <p:cxnSp>
          <p:nvCxnSpPr>
            <p:cNvPr id="68" name="Straight Connector 67">
              <a:extLst>
                <a:ext uri="{FF2B5EF4-FFF2-40B4-BE49-F238E27FC236}">
                  <a16:creationId xmlns:a16="http://schemas.microsoft.com/office/drawing/2014/main" id="{E7CA1D16-7DE6-4653-96B1-41999118AA81}"/>
                </a:ext>
              </a:extLst>
            </p:cNvPr>
            <p:cNvCxnSpPr/>
            <p:nvPr/>
          </p:nvCxnSpPr>
          <p:spPr>
            <a:xfrm>
              <a:off x="3039785" y="3669575"/>
              <a:ext cx="1728000" cy="8037"/>
            </a:xfrm>
            <a:prstGeom prst="line">
              <a:avLst/>
            </a:prstGeom>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979649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5617988" y="1467967"/>
            <a:ext cx="6035499" cy="4191660"/>
          </a:xfrm>
          <a:prstGeom prst="rect">
            <a:avLst/>
          </a:prstGeom>
          <a:noFill/>
        </p:spPr>
        <p:txBody>
          <a:bodyPr wrap="square" rIns="0" rtlCol="0">
            <a:spAutoFit/>
          </a:bodyPr>
          <a:lstStyle/>
          <a:p>
            <a:pPr marL="285750" lvl="0" indent="-285750">
              <a:lnSpc>
                <a:spcPct val="107000"/>
              </a:lnSpc>
              <a:spcBef>
                <a:spcPts val="525"/>
              </a:spcBef>
              <a:spcAft>
                <a:spcPts val="2160"/>
              </a:spcAft>
              <a:buFont typeface="Arial" panose="020B0604020202020204" pitchFamily="34" charset="0"/>
              <a:buChar char="•"/>
            </a:pPr>
            <a:r>
              <a:rPr lang="en-US" sz="1800" dirty="0">
                <a:solidFill>
                  <a:srgbClr val="333333"/>
                </a:solidFill>
                <a:effectLst/>
                <a:latin typeface="average"/>
                <a:ea typeface="Times New Roman" panose="02020603050405020304" pitchFamily="18" charset="0"/>
                <a:cs typeface="Times New Roman" panose="02020603050405020304" pitchFamily="18" charset="0"/>
              </a:rPr>
              <a:t>The research team believes this boosts parents’ understanding of the condition and helps them engage with the surgical team.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spcBef>
                <a:spcPts val="525"/>
              </a:spcBef>
              <a:spcAft>
                <a:spcPts val="2160"/>
              </a:spcAft>
              <a:buFont typeface="Arial" panose="020B0604020202020204" pitchFamily="34" charset="0"/>
              <a:buChar char="•"/>
            </a:pPr>
            <a:r>
              <a:rPr lang="en-US" sz="1800" dirty="0">
                <a:solidFill>
                  <a:srgbClr val="333333"/>
                </a:solidFill>
                <a:effectLst/>
                <a:latin typeface="average"/>
                <a:ea typeface="Times New Roman" panose="02020603050405020304" pitchFamily="18" charset="0"/>
                <a:cs typeface="Times New Roman" panose="02020603050405020304" pitchFamily="18" charset="0"/>
              </a:rPr>
              <a:t>The same team is working with </a:t>
            </a:r>
            <a:r>
              <a:rPr lang="en-US" sz="1800" dirty="0">
                <a:solidFill>
                  <a:srgbClr val="000000"/>
                </a:solidFill>
                <a:effectLst/>
                <a:latin typeface="average"/>
                <a:ea typeface="Times New Roman" panose="02020603050405020304" pitchFamily="18" charset="0"/>
                <a:cs typeface="Times New Roman" panose="02020603050405020304" pitchFamily="18" charset="0"/>
              </a:rPr>
              <a:t>Great Ormond Street Hospital </a:t>
            </a:r>
            <a:r>
              <a:rPr lang="en-US" sz="1800" dirty="0">
                <a:solidFill>
                  <a:srgbClr val="333333"/>
                </a:solidFill>
                <a:effectLst/>
                <a:latin typeface="average"/>
                <a:ea typeface="Times New Roman" panose="02020603050405020304" pitchFamily="18" charset="0"/>
                <a:cs typeface="Times New Roman" panose="02020603050405020304" pitchFamily="18" charset="0"/>
              </a:rPr>
              <a:t>to produce </a:t>
            </a:r>
            <a:r>
              <a:rPr lang="en-US" dirty="0">
                <a:latin typeface="average"/>
                <a:ea typeface="Times New Roman" panose="02020603050405020304" pitchFamily="18" charset="0"/>
                <a:cs typeface="Times New Roman" panose="02020603050405020304" pitchFamily="18" charset="0"/>
              </a:rPr>
              <a:t>computer stimulations</a:t>
            </a:r>
            <a:r>
              <a:rPr lang="en-US" sz="1800" dirty="0">
                <a:solidFill>
                  <a:srgbClr val="333333"/>
                </a:solidFill>
                <a:effectLst/>
                <a:latin typeface="average"/>
                <a:ea typeface="Times New Roman" panose="02020603050405020304" pitchFamily="18" charset="0"/>
                <a:cs typeface="Times New Roman" panose="02020603050405020304" pitchFamily="18" charset="0"/>
              </a:rPr>
              <a:t> to plan surgery for children born with heart defects.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solidFill>
                  <a:srgbClr val="333333"/>
                </a:solidFill>
                <a:effectLst/>
                <a:latin typeface="average"/>
                <a:ea typeface="Times New Roman" panose="02020603050405020304" pitchFamily="18" charset="0"/>
                <a:cs typeface="Times New Roman" panose="02020603050405020304" pitchFamily="18" charset="0"/>
              </a:rPr>
              <a:t>They hope that this </a:t>
            </a:r>
            <a:r>
              <a:rPr lang="en-US" sz="1800" dirty="0" err="1">
                <a:solidFill>
                  <a:srgbClr val="333333"/>
                </a:solidFill>
                <a:effectLst/>
                <a:latin typeface="average"/>
                <a:ea typeface="Times New Roman" panose="02020603050405020304" pitchFamily="18" charset="0"/>
                <a:cs typeface="Times New Roman" panose="02020603050405020304" pitchFamily="18" charset="0"/>
              </a:rPr>
              <a:t>personalised</a:t>
            </a:r>
            <a:r>
              <a:rPr lang="en-US" sz="1800" dirty="0">
                <a:solidFill>
                  <a:srgbClr val="333333"/>
                </a:solidFill>
                <a:effectLst/>
                <a:latin typeface="average"/>
                <a:ea typeface="Times New Roman" panose="02020603050405020304" pitchFamily="18" charset="0"/>
                <a:cs typeface="Times New Roman" panose="02020603050405020304" pitchFamily="18" charset="0"/>
              </a:rPr>
              <a:t> approach will help surgeons work with families to decide on the best treatment for the child.</a:t>
            </a:r>
            <a:br>
              <a:rPr lang="en-US" sz="1800" dirty="0">
                <a:solidFill>
                  <a:srgbClr val="333333"/>
                </a:solidFill>
                <a:effectLst/>
                <a:latin typeface="average"/>
                <a:ea typeface="Times New Roman" panose="02020603050405020304" pitchFamily="18" charset="0"/>
                <a:cs typeface="Times New Roman" panose="02020603050405020304" pitchFamily="18" charset="0"/>
              </a:rPr>
            </a:br>
            <a:endParaRPr lang="en-IN" sz="1800" dirty="0">
              <a:solidFill>
                <a:srgbClr val="231F20"/>
              </a:solidFill>
              <a:effectLst/>
              <a:latin typeface="Helvetica" panose="020B0604020202020204" pitchFamily="34" charset="0"/>
              <a:ea typeface="Calibri" panose="020F0502020204030204" pitchFamily="34" charset="0"/>
              <a:cs typeface="Times New Roman" panose="02020603050405020304" pitchFamily="18"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6" name="Picture 5">
            <a:extLst>
              <a:ext uri="{FF2B5EF4-FFF2-40B4-BE49-F238E27FC236}">
                <a16:creationId xmlns:a16="http://schemas.microsoft.com/office/drawing/2014/main" id="{2F6B46F3-4169-4743-84D1-4C0D6FFE3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26" y="1617715"/>
            <a:ext cx="4647819" cy="3098546"/>
          </a:xfrm>
          <a:prstGeom prst="rect">
            <a:avLst/>
          </a:prstGeom>
        </p:spPr>
      </p:pic>
    </p:spTree>
    <p:extLst>
      <p:ext uri="{BB962C8B-B14F-4D97-AF65-F5344CB8AC3E}">
        <p14:creationId xmlns:p14="http://schemas.microsoft.com/office/powerpoint/2010/main" val="726273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07873" y="371468"/>
            <a:ext cx="12745417" cy="844368"/>
          </a:xfrm>
        </p:spPr>
        <p:txBody>
          <a:bodyPr/>
          <a:lstStyle/>
          <a:p>
            <a:pPr algn="l"/>
            <a:r>
              <a:rPr lang="en-US" sz="4800" dirty="0">
                <a:solidFill>
                  <a:srgbClr val="3A3C3C"/>
                </a:solidFill>
                <a:latin typeface="Arial" panose="020B0604020202020204" pitchFamily="34" charset="0"/>
              </a:rPr>
              <a:t>ORGAN CONFORMAL ELECTRONICS</a:t>
            </a:r>
            <a:endParaRPr lang="en-US" sz="4800" dirty="0">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407873" y="1376843"/>
            <a:ext cx="6122500" cy="5101397"/>
          </a:xfrm>
          <a:prstGeom prst="rect">
            <a:avLst/>
          </a:prstGeom>
          <a:noFill/>
        </p:spPr>
        <p:txBody>
          <a:bodyPr wrap="square" rIns="0" rtlCol="0">
            <a:spAutoFit/>
          </a:bodyPr>
          <a:lstStyle/>
          <a:p>
            <a:pPr marL="342900" lvl="0" indent="-342900" algn="just">
              <a:lnSpc>
                <a:spcPts val="2250"/>
              </a:lnSpc>
              <a:buFont typeface="Symbol" panose="05050102010706020507" pitchFamily="18" charset="2"/>
              <a:buChar char=""/>
            </a:pPr>
            <a:r>
              <a:rPr lang="en-US"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Conformal electronics are flexible, stretchy, electronic devices that can diagnose and treat tissue malfunctions. </a:t>
            </a:r>
            <a:endParaRPr lang="en-IN" sz="1800" b="1"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ts val="2250"/>
              </a:lnSpc>
              <a:buFont typeface="Symbol" panose="05050102010706020507" pitchFamily="18" charset="2"/>
              <a:buChar char=""/>
            </a:pPr>
            <a:r>
              <a:rPr lang="en-US"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They have high spatiotemporal resolution and are comprised of a system of various sensors and transducers. </a:t>
            </a:r>
            <a:endParaRPr lang="en-IN" sz="1800" b="1"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ts val="2250"/>
              </a:lnSpc>
              <a:buFont typeface="Symbol" panose="05050102010706020507" pitchFamily="18" charset="2"/>
              <a:buChar char=""/>
            </a:pPr>
            <a:r>
              <a:rPr lang="en-US"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Conformal electronics assess multiple parameters to monitor and regulate cardiac tissue functions by following the shape of the epicardium or endocardium. </a:t>
            </a:r>
            <a:endParaRPr lang="en-IN" sz="1800" b="1"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ts val="2250"/>
              </a:lnSpc>
              <a:buFont typeface="Symbol" panose="05050102010706020507" pitchFamily="18" charset="2"/>
              <a:buChar char=""/>
            </a:pPr>
            <a:r>
              <a:rPr lang="en-US"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technology of conformal electronics can transform the current model of cardiac diagnostics and therapeutics by enabling the development of new equipment.</a:t>
            </a:r>
            <a:endParaRPr lang="en-IN" sz="1800" b="1"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ts val="2250"/>
              </a:lnSpc>
              <a:buFont typeface="Symbol" panose="05050102010706020507" pitchFamily="18" charset="2"/>
              <a:buChar char=""/>
            </a:pPr>
            <a:r>
              <a:rPr lang="en-US" sz="18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Also, new minimally invasive methods to access the epicardial tissue are likely to facilitate clinical adoption of this technology. </a:t>
            </a:r>
            <a:endParaRPr lang="en-IN" sz="1800" b="1"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11" name="Picture 10" descr="Flexible electronics attached to the heart for cardiac monitoring">
            <a:extLst>
              <a:ext uri="{FF2B5EF4-FFF2-40B4-BE49-F238E27FC236}">
                <a16:creationId xmlns:a16="http://schemas.microsoft.com/office/drawing/2014/main" id="{65AB6011-B916-420D-B2A2-6DB5E5B4D0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31103" y="1639057"/>
            <a:ext cx="4660166" cy="3579886"/>
          </a:xfrm>
          <a:prstGeom prst="rect">
            <a:avLst/>
          </a:prstGeom>
          <a:noFill/>
          <a:ln>
            <a:noFill/>
          </a:ln>
        </p:spPr>
      </p:pic>
    </p:spTree>
    <p:extLst>
      <p:ext uri="{BB962C8B-B14F-4D97-AF65-F5344CB8AC3E}">
        <p14:creationId xmlns:p14="http://schemas.microsoft.com/office/powerpoint/2010/main" val="181131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633047" y="491529"/>
            <a:ext cx="12192000" cy="679761"/>
          </a:xfrm>
        </p:spPr>
        <p:txBody>
          <a:bodyPr/>
          <a:lstStyle/>
          <a:p>
            <a:pPr algn="l"/>
            <a:r>
              <a:rPr lang="en-US" sz="3200" dirty="0">
                <a:solidFill>
                  <a:schemeClr val="tx1"/>
                </a:solidFill>
                <a:latin typeface="Arial" panose="020B0604020202020204" pitchFamily="34" charset="0"/>
              </a:rPr>
              <a:t>WEARABLE TECHNOLOGIES AID PATIENT MONITORING</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4876470" y="1501791"/>
            <a:ext cx="6541568" cy="4615366"/>
          </a:xfrm>
          <a:prstGeom prst="rect">
            <a:avLst/>
          </a:prstGeom>
          <a:noFill/>
        </p:spPr>
        <p:txBody>
          <a:bodyPr wrap="square" rIns="0" rtlCol="0">
            <a:spAutoFit/>
          </a:bodyPr>
          <a:lstStyle/>
          <a:p>
            <a:pPr marL="342900" lvl="0" indent="-342900">
              <a:lnSpc>
                <a:spcPct val="107000"/>
              </a:lnSpc>
              <a:spcBef>
                <a:spcPts val="525"/>
              </a:spcBef>
              <a:spcAft>
                <a:spcPts val="216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Smart software and AI is being incorporated into the wearable and app algorithms to detect abnormally high heart rates, arrhythmias, and other factors to alert patients to contact their doctors.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This consumer-grade early warning network will likely play a big role in the coming years to automatically triage patients and help know when they should seek professional healthcare help.</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 large number of healthcare systems are integrating wearables into their remote patient monitoring programs.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12" name="Picture 11">
            <a:extLst>
              <a:ext uri="{FF2B5EF4-FFF2-40B4-BE49-F238E27FC236}">
                <a16:creationId xmlns:a16="http://schemas.microsoft.com/office/drawing/2014/main" id="{00802800-3446-4BCE-B286-E62497E60FCB}"/>
              </a:ext>
            </a:extLst>
          </p:cNvPr>
          <p:cNvPicPr/>
          <p:nvPr/>
        </p:nvPicPr>
        <p:blipFill>
          <a:blip r:embed="rId2"/>
          <a:stretch>
            <a:fillRect/>
          </a:stretch>
        </p:blipFill>
        <p:spPr>
          <a:xfrm>
            <a:off x="1044056" y="1661036"/>
            <a:ext cx="3371850" cy="3409950"/>
          </a:xfrm>
          <a:prstGeom prst="rect">
            <a:avLst/>
          </a:prstGeom>
        </p:spPr>
      </p:pic>
    </p:spTree>
    <p:extLst>
      <p:ext uri="{BB962C8B-B14F-4D97-AF65-F5344CB8AC3E}">
        <p14:creationId xmlns:p14="http://schemas.microsoft.com/office/powerpoint/2010/main" val="804647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688778" y="1134845"/>
            <a:ext cx="4905075" cy="4565481"/>
          </a:xfrm>
          <a:prstGeom prst="rect">
            <a:avLst/>
          </a:prstGeom>
          <a:noFill/>
        </p:spPr>
        <p:txBody>
          <a:bodyPr wrap="square" rIns="0" rtlCol="0">
            <a:spAutoFit/>
          </a:bodyPr>
          <a:lstStyle/>
          <a:p>
            <a:pPr marL="342900" lvl="0" indent="-342900">
              <a:lnSpc>
                <a:spcPct val="107000"/>
              </a:lnSpc>
              <a:spcBef>
                <a:spcPts val="525"/>
              </a:spcBef>
              <a:spcAft>
                <a:spcPts val="216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 some cases, professional grade wearables, like inexpensive stick-on ECG monitors now offered by several vendors, are replacing traditional Holter monitors.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Some hospitals are using wearables and consumer-grade devices like glucose monitors, wireless scales and blood pressure monitors that interface with smartphone apps to track cardiac rehabilitation, and diabetic and heart failure patients remotely.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6" name="Picture 5">
            <a:extLst>
              <a:ext uri="{FF2B5EF4-FFF2-40B4-BE49-F238E27FC236}">
                <a16:creationId xmlns:a16="http://schemas.microsoft.com/office/drawing/2014/main" id="{5EE1F9A1-9FE6-406E-BC21-60FCFD4C9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947" y="1041042"/>
            <a:ext cx="5647515" cy="3943903"/>
          </a:xfrm>
          <a:prstGeom prst="rect">
            <a:avLst/>
          </a:prstGeom>
        </p:spPr>
      </p:pic>
    </p:spTree>
    <p:extLst>
      <p:ext uri="{BB962C8B-B14F-4D97-AF65-F5344CB8AC3E}">
        <p14:creationId xmlns:p14="http://schemas.microsoft.com/office/powerpoint/2010/main" val="1482266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54745" y="421067"/>
            <a:ext cx="12192000" cy="679761"/>
          </a:xfrm>
        </p:spPr>
        <p:txBody>
          <a:bodyPr/>
          <a:lstStyle/>
          <a:p>
            <a:pPr algn="l"/>
            <a:r>
              <a:rPr lang="en-US" sz="3600" b="0" dirty="0">
                <a:solidFill>
                  <a:srgbClr val="3A3C3C"/>
                </a:solidFill>
                <a:effectLst/>
                <a:latin typeface="Arial" panose="020B0604020202020204" pitchFamily="34" charset="0"/>
                <a:ea typeface="Calibri" panose="020F0502020204030204" pitchFamily="34" charset="0"/>
              </a:rPr>
              <a:t>VIRTUAL AND AUGMENTED REALITY IN CARDIALOGY</a:t>
            </a:r>
            <a:endParaRPr lang="en-US" sz="3600"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490016" y="1431329"/>
            <a:ext cx="6541568" cy="4861844"/>
          </a:xfrm>
          <a:prstGeom prst="rect">
            <a:avLst/>
          </a:prstGeom>
          <a:noFill/>
        </p:spPr>
        <p:txBody>
          <a:bodyPr wrap="square" rIns="0" rtlCol="0">
            <a:spAutoFit/>
          </a:bodyPr>
          <a:lstStyle/>
          <a:p>
            <a:pPr marL="342900" lvl="0" indent="-342900" algn="just">
              <a:lnSpc>
                <a:spcPct val="107000"/>
              </a:lnSpc>
              <a:spcBef>
                <a:spcPts val="525"/>
              </a:spcBef>
              <a:spcAft>
                <a:spcPts val="2160"/>
              </a:spcAft>
              <a:buFont typeface="Symbol" panose="05050102010706020507" pitchFamily="18" charset="2"/>
              <a:buChar char=""/>
            </a:pP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Boston Scientific is using VR headsets with pre-loaded live electrophysiology device implant cases, which offer a 360 degree view of the EP lab and the procedure as a key opinion leader offers his advice and explains what they are doing during the case.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Bef>
                <a:spcPts val="525"/>
              </a:spcBef>
              <a:spcAft>
                <a:spcPts val="2160"/>
              </a:spcAft>
              <a:buFont typeface="Symbol" panose="05050102010706020507" pitchFamily="18" charset="2"/>
              <a:buChar char=""/>
            </a:pP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This virtual physician proctoring may help speed up the transfer of how-to knowledge and patient access to new EP technologies. Abbott uses a virtual reality simulator to train interventional cardiologists how to use its intravascular optical coherence tomography (OCT) imaging technologies to exam at lesions in the coronary arteries, or create 3-D renderings of the disease vessel segments.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11" name="Picture 10">
            <a:extLst>
              <a:ext uri="{FF2B5EF4-FFF2-40B4-BE49-F238E27FC236}">
                <a16:creationId xmlns:a16="http://schemas.microsoft.com/office/drawing/2014/main" id="{0516023D-0576-448B-9902-36A87F21942B}"/>
              </a:ext>
            </a:extLst>
          </p:cNvPr>
          <p:cNvPicPr/>
          <p:nvPr/>
        </p:nvPicPr>
        <p:blipFill>
          <a:blip r:embed="rId2"/>
          <a:stretch>
            <a:fillRect/>
          </a:stretch>
        </p:blipFill>
        <p:spPr>
          <a:xfrm>
            <a:off x="7511769" y="1815033"/>
            <a:ext cx="3877457" cy="3211691"/>
          </a:xfrm>
          <a:prstGeom prst="rect">
            <a:avLst/>
          </a:prstGeom>
        </p:spPr>
      </p:pic>
    </p:spTree>
    <p:extLst>
      <p:ext uri="{BB962C8B-B14F-4D97-AF65-F5344CB8AC3E}">
        <p14:creationId xmlns:p14="http://schemas.microsoft.com/office/powerpoint/2010/main" val="1380518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754341" y="1340806"/>
            <a:ext cx="10467459" cy="4139289"/>
          </a:xfrm>
          <a:prstGeom prst="rect">
            <a:avLst/>
          </a:prstGeom>
          <a:noFill/>
        </p:spPr>
        <p:txBody>
          <a:bodyPr wrap="square" rIns="0" rtlCol="0">
            <a:spAutoFit/>
          </a:bodyPr>
          <a:lstStyle/>
          <a:p>
            <a:pPr marL="342900" lvl="0" indent="-342900">
              <a:lnSpc>
                <a:spcPct val="107000"/>
              </a:lnSpc>
              <a:spcBef>
                <a:spcPts val="525"/>
              </a:spcBef>
              <a:spcAft>
                <a:spcPts val="2160"/>
              </a:spcAft>
              <a:buFont typeface="Symbol" panose="05050102010706020507" pitchFamily="18" charset="2"/>
              <a:buChar char=""/>
            </a:pP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The training in the VR headset puts the operators into a virtual </a:t>
            </a:r>
            <a:r>
              <a:rPr lang="en-US" sz="1800" dirty="0" err="1">
                <a:solidFill>
                  <a:srgbClr val="3A3C3C"/>
                </a:solidFill>
                <a:effectLst/>
                <a:latin typeface="Arial" panose="020B0604020202020204" pitchFamily="34" charset="0"/>
                <a:ea typeface="Calibri" panose="020F0502020204030204" pitchFamily="34" charset="0"/>
                <a:cs typeface="Arial" panose="020B0604020202020204" pitchFamily="34" charset="0"/>
              </a:rPr>
              <a:t>cath</a:t>
            </a: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 lab with a 360 degree of the room and equipment to perform the imaging.</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NovaRad</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has FDA clearance on the first surgical AR system.</a:t>
            </a: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The surgeon wears an augmented reality headset and they can superimpose and co-register a CT or MRI dataset onto a patient on the OR table.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Bef>
                <a:spcPts val="525"/>
              </a:spcBef>
              <a:spcAft>
                <a:spcPts val="2160"/>
              </a:spcAft>
              <a:buFont typeface="Symbol" panose="05050102010706020507" pitchFamily="18" charset="2"/>
              <a:buChar char=""/>
            </a:pP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They can then virtually slice through the patient to pre-plan the procedure and mark their skin for incisions based on being able to </a:t>
            </a:r>
            <a:r>
              <a:rPr lang="en-US" sz="1800" dirty="0" err="1">
                <a:solidFill>
                  <a:srgbClr val="3A3C3C"/>
                </a:solidFill>
                <a:effectLst/>
                <a:latin typeface="Arial" panose="020B0604020202020204" pitchFamily="34" charset="0"/>
                <a:ea typeface="Calibri" panose="020F0502020204030204" pitchFamily="34" charset="0"/>
                <a:cs typeface="Arial" panose="020B0604020202020204" pitchFamily="34" charset="0"/>
              </a:rPr>
              <a:t>to</a:t>
            </a:r>
            <a:r>
              <a:rPr lang="en-US" sz="1800" dirty="0">
                <a:solidFill>
                  <a:srgbClr val="3A3C3C"/>
                </a:solidFill>
                <a:effectLst/>
                <a:latin typeface="Arial" panose="020B0604020202020204" pitchFamily="34" charset="0"/>
                <a:ea typeface="Calibri" panose="020F0502020204030204" pitchFamily="34" charset="0"/>
                <a:cs typeface="Arial" panose="020B0604020202020204" pitchFamily="34" charset="0"/>
              </a:rPr>
              <a:t> the underlying tissues.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Helvetica" panose="020B060402020202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34253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81018"/>
            <a:ext cx="12192000" cy="679761"/>
          </a:xfrm>
        </p:spPr>
        <p:txBody>
          <a:bodyPr/>
          <a:lstStyle/>
          <a:p>
            <a:r>
              <a:rPr lang="en-US" b="0" dirty="0">
                <a:solidFill>
                  <a:srgbClr val="3A3C3C"/>
                </a:solidFill>
                <a:effectLst/>
                <a:latin typeface="Arial" panose="020B0604020202020204" pitchFamily="34" charset="0"/>
                <a:ea typeface="Calibri" panose="020F0502020204030204" pitchFamily="34" charset="0"/>
              </a:rPr>
              <a:t>ENGINEERED HEART VALVE</a:t>
            </a:r>
            <a:endParaRPr lang="en-US"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602558" y="1897406"/>
            <a:ext cx="6541568" cy="3724096"/>
          </a:xfrm>
          <a:prstGeom prst="rect">
            <a:avLst/>
          </a:prstGeom>
          <a:noFill/>
        </p:spPr>
        <p:txBody>
          <a:bodyPr wrap="square" rIns="0" rtlCol="0">
            <a:spAutoFit/>
          </a:bodyPr>
          <a:lstStyle/>
          <a:p>
            <a:pPr marL="342900" lvl="0" indent="-342900" fontAlgn="base">
              <a:buFont typeface="Symbol" panose="05050102010706020507" pitchFamily="18" charset="2"/>
              <a:buChar char=""/>
            </a:pPr>
            <a:r>
              <a:rPr lang="en-US" sz="1800" dirty="0">
                <a:solidFill>
                  <a:srgbClr val="3A3C3C"/>
                </a:solidFill>
                <a:effectLst/>
                <a:latin typeface="Arial" panose="020B0604020202020204" pitchFamily="34" charset="0"/>
                <a:ea typeface="Times New Roman" panose="02020603050405020304" pitchFamily="18" charset="0"/>
                <a:cs typeface="Arial" panose="020B0604020202020204" pitchFamily="34" charset="0"/>
              </a:rPr>
              <a:t>The global burden of congenital or acquired heart valve defects is high.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fontAlgn="base">
              <a:buFont typeface="Symbol" panose="05050102010706020507" pitchFamily="18" charset="2"/>
              <a:buChar char=""/>
            </a:pPr>
            <a:r>
              <a:rPr lang="en-US" sz="1800" dirty="0">
                <a:solidFill>
                  <a:srgbClr val="3A3C3C"/>
                </a:solidFill>
                <a:effectLst/>
                <a:latin typeface="Arial" panose="020B0604020202020204" pitchFamily="34" charset="0"/>
                <a:ea typeface="Times New Roman" panose="02020603050405020304" pitchFamily="18" charset="0"/>
                <a:cs typeface="Arial" panose="020B0604020202020204" pitchFamily="34" charset="0"/>
              </a:rPr>
              <a:t>Bioprosthetic or mechanical replacement valves are often used, although they have limitations. This is especially true for pediatric patients who continue to grow.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fontAlgn="base">
              <a:buFont typeface="Symbol" panose="05050102010706020507" pitchFamily="18" charset="2"/>
              <a:buChar char=""/>
            </a:pPr>
            <a:r>
              <a:rPr lang="en-US" sz="1800" dirty="0">
                <a:solidFill>
                  <a:srgbClr val="3A3C3C"/>
                </a:solidFill>
                <a:effectLst/>
                <a:latin typeface="Arial" panose="020B0604020202020204" pitchFamily="34" charset="0"/>
                <a:ea typeface="Times New Roman" panose="02020603050405020304" pitchFamily="18" charset="0"/>
                <a:cs typeface="Arial" panose="020B0604020202020204" pitchFamily="34" charset="0"/>
              </a:rPr>
              <a:t>A potential solution is developing an in situ tissue engineering approach.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fontAlgn="base">
              <a:buFont typeface="Symbol" panose="05050102010706020507" pitchFamily="18" charset="2"/>
              <a:buChar char=""/>
            </a:pPr>
            <a:r>
              <a:rPr lang="en-US" sz="1800" dirty="0">
                <a:solidFill>
                  <a:srgbClr val="3A3C3C"/>
                </a:solidFill>
                <a:effectLst/>
                <a:latin typeface="Arial" panose="020B0604020202020204" pitchFamily="34" charset="0"/>
                <a:ea typeface="Times New Roman" panose="02020603050405020304" pitchFamily="18" charset="0"/>
                <a:cs typeface="Arial" panose="020B0604020202020204" pitchFamily="34" charset="0"/>
              </a:rPr>
              <a:t>A synthetic, bioresorbable scaffold might lead to individualized replacements for heart valves. These might be less prone to infections and more suitable for pediatric populations.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reeform 99">
            <a:extLst>
              <a:ext uri="{FF2B5EF4-FFF2-40B4-BE49-F238E27FC236}">
                <a16:creationId xmlns:a16="http://schemas.microsoft.com/office/drawing/2014/main" id="{11394A19-156F-455E-8782-4BAA6A1535F9}"/>
              </a:ext>
            </a:extLst>
          </p:cNvPr>
          <p:cNvSpPr>
            <a:spLocks noChangeAspect="1"/>
          </p:cNvSpPr>
          <p:nvPr/>
        </p:nvSpPr>
        <p:spPr>
          <a:xfrm>
            <a:off x="11424377" y="6147757"/>
            <a:ext cx="458221" cy="573345"/>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pic>
        <p:nvPicPr>
          <p:cNvPr id="12" name="Picture 11">
            <a:extLst>
              <a:ext uri="{FF2B5EF4-FFF2-40B4-BE49-F238E27FC236}">
                <a16:creationId xmlns:a16="http://schemas.microsoft.com/office/drawing/2014/main" id="{6478F210-AD05-48C1-B5E3-3109454311C1}"/>
              </a:ext>
            </a:extLst>
          </p:cNvPr>
          <p:cNvPicPr/>
          <p:nvPr/>
        </p:nvPicPr>
        <p:blipFill>
          <a:blip r:embed="rId2"/>
          <a:stretch>
            <a:fillRect/>
          </a:stretch>
        </p:blipFill>
        <p:spPr>
          <a:xfrm>
            <a:off x="7295909" y="1955123"/>
            <a:ext cx="4023439" cy="3304518"/>
          </a:xfrm>
          <a:prstGeom prst="rect">
            <a:avLst/>
          </a:prstGeom>
        </p:spPr>
      </p:pic>
    </p:spTree>
    <p:extLst>
      <p:ext uri="{BB962C8B-B14F-4D97-AF65-F5344CB8AC3E}">
        <p14:creationId xmlns:p14="http://schemas.microsoft.com/office/powerpoint/2010/main" val="3953145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FD2C8"/>
        </a:soli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6616FC4-7AA2-4FDA-B10F-D673171F0927}"/>
              </a:ext>
            </a:extLst>
          </p:cNvPr>
          <p:cNvSpPr txBox="1"/>
          <p:nvPr/>
        </p:nvSpPr>
        <p:spPr>
          <a:xfrm>
            <a:off x="4942049" y="307907"/>
            <a:ext cx="7259052" cy="935586"/>
          </a:xfrm>
          <a:prstGeom prst="rect">
            <a:avLst/>
          </a:prstGeom>
          <a:noFill/>
        </p:spPr>
        <p:txBody>
          <a:bodyPr wrap="square" rtlCol="0" anchor="ctr">
            <a:spAutoFit/>
          </a:bodyPr>
          <a:lstStyle/>
          <a:p>
            <a:r>
              <a:rPr lang="en-US" altLang="ko-KR" sz="5400" dirty="0">
                <a:cs typeface="Arial" pitchFamily="34" charset="0"/>
              </a:rPr>
              <a:t>BONES</a:t>
            </a:r>
            <a:endParaRPr lang="ko-KR" altLang="en-US" sz="5400" dirty="0">
              <a:cs typeface="Arial" pitchFamily="34" charset="0"/>
            </a:endParaRPr>
          </a:p>
        </p:txBody>
      </p:sp>
      <p:sp>
        <p:nvSpPr>
          <p:cNvPr id="44" name="Rectangle 43">
            <a:extLst>
              <a:ext uri="{FF2B5EF4-FFF2-40B4-BE49-F238E27FC236}">
                <a16:creationId xmlns:a16="http://schemas.microsoft.com/office/drawing/2014/main" id="{C622190B-5BC1-46F3-8334-200CF8EC04C4}"/>
              </a:ext>
            </a:extLst>
          </p:cNvPr>
          <p:cNvSpPr/>
          <p:nvPr/>
        </p:nvSpPr>
        <p:spPr>
          <a:xfrm flipV="1">
            <a:off x="6367521" y="5415706"/>
            <a:ext cx="5132216" cy="59286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5" name="Rectangle 44">
            <a:extLst>
              <a:ext uri="{FF2B5EF4-FFF2-40B4-BE49-F238E27FC236}">
                <a16:creationId xmlns:a16="http://schemas.microsoft.com/office/drawing/2014/main" id="{9178DA0F-4FC7-40AF-966F-BB147B2CB8A3}"/>
              </a:ext>
            </a:extLst>
          </p:cNvPr>
          <p:cNvSpPr/>
          <p:nvPr/>
        </p:nvSpPr>
        <p:spPr>
          <a:xfrm flipV="1">
            <a:off x="5427577" y="4172102"/>
            <a:ext cx="6072160" cy="707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6" name="Rectangle 45">
            <a:extLst>
              <a:ext uri="{FF2B5EF4-FFF2-40B4-BE49-F238E27FC236}">
                <a16:creationId xmlns:a16="http://schemas.microsoft.com/office/drawing/2014/main" id="{3E89C1F5-D39D-4088-94F3-C5F42C808719}"/>
              </a:ext>
            </a:extLst>
          </p:cNvPr>
          <p:cNvSpPr/>
          <p:nvPr/>
        </p:nvSpPr>
        <p:spPr>
          <a:xfrm flipV="1">
            <a:off x="6367521" y="3070537"/>
            <a:ext cx="5091054" cy="5928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7" name="Rectangle 46">
            <a:extLst>
              <a:ext uri="{FF2B5EF4-FFF2-40B4-BE49-F238E27FC236}">
                <a16:creationId xmlns:a16="http://schemas.microsoft.com/office/drawing/2014/main" id="{721AD6D7-08A8-4F27-9FF3-9BC1CD579179}"/>
              </a:ext>
            </a:extLst>
          </p:cNvPr>
          <p:cNvSpPr/>
          <p:nvPr/>
        </p:nvSpPr>
        <p:spPr>
          <a:xfrm flipV="1">
            <a:off x="5427577" y="1654933"/>
            <a:ext cx="6072160" cy="5928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8" name="TextBox 47">
            <a:extLst>
              <a:ext uri="{FF2B5EF4-FFF2-40B4-BE49-F238E27FC236}">
                <a16:creationId xmlns:a16="http://schemas.microsoft.com/office/drawing/2014/main" id="{26148BE8-3D28-4C17-B5AD-216FFF8A80A8}"/>
              </a:ext>
            </a:extLst>
          </p:cNvPr>
          <p:cNvSpPr txBox="1"/>
          <p:nvPr/>
        </p:nvSpPr>
        <p:spPr>
          <a:xfrm>
            <a:off x="5428312" y="1644342"/>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sp>
        <p:nvSpPr>
          <p:cNvPr id="49" name="TextBox 48">
            <a:extLst>
              <a:ext uri="{FF2B5EF4-FFF2-40B4-BE49-F238E27FC236}">
                <a16:creationId xmlns:a16="http://schemas.microsoft.com/office/drawing/2014/main" id="{49DA2574-4BBE-4900-8F92-9A9CC6725997}"/>
              </a:ext>
            </a:extLst>
          </p:cNvPr>
          <p:cNvSpPr txBox="1"/>
          <p:nvPr/>
        </p:nvSpPr>
        <p:spPr>
          <a:xfrm>
            <a:off x="6222589" y="3017074"/>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sp>
        <p:nvSpPr>
          <p:cNvPr id="50" name="TextBox 49">
            <a:extLst>
              <a:ext uri="{FF2B5EF4-FFF2-40B4-BE49-F238E27FC236}">
                <a16:creationId xmlns:a16="http://schemas.microsoft.com/office/drawing/2014/main" id="{BA178BA3-40BF-40A1-AB70-5A7572B58385}"/>
              </a:ext>
            </a:extLst>
          </p:cNvPr>
          <p:cNvSpPr txBox="1"/>
          <p:nvPr/>
        </p:nvSpPr>
        <p:spPr>
          <a:xfrm>
            <a:off x="5386415" y="4125609"/>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sp>
        <p:nvSpPr>
          <p:cNvPr id="51" name="TextBox 50">
            <a:extLst>
              <a:ext uri="{FF2B5EF4-FFF2-40B4-BE49-F238E27FC236}">
                <a16:creationId xmlns:a16="http://schemas.microsoft.com/office/drawing/2014/main" id="{1AE716FE-59D6-49F7-B797-7687511DCB82}"/>
              </a:ext>
            </a:extLst>
          </p:cNvPr>
          <p:cNvSpPr txBox="1"/>
          <p:nvPr/>
        </p:nvSpPr>
        <p:spPr>
          <a:xfrm>
            <a:off x="6287400" y="5415706"/>
            <a:ext cx="98110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
        <p:nvSpPr>
          <p:cNvPr id="54" name="TextBox 53">
            <a:extLst>
              <a:ext uri="{FF2B5EF4-FFF2-40B4-BE49-F238E27FC236}">
                <a16:creationId xmlns:a16="http://schemas.microsoft.com/office/drawing/2014/main" id="{EDDDA87E-2832-417E-B4D6-2879FF612B8E}"/>
              </a:ext>
            </a:extLst>
          </p:cNvPr>
          <p:cNvSpPr txBox="1"/>
          <p:nvPr/>
        </p:nvSpPr>
        <p:spPr>
          <a:xfrm>
            <a:off x="6222589" y="1740427"/>
            <a:ext cx="3994320"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Robotic Surgeries</a:t>
            </a:r>
            <a:endParaRPr lang="ko-KR" altLang="en-US" sz="2000" b="1" dirty="0">
              <a:solidFill>
                <a:schemeClr val="bg1"/>
              </a:solidFill>
              <a:cs typeface="Arial" pitchFamily="34" charset="0"/>
            </a:endParaRPr>
          </a:p>
        </p:txBody>
      </p:sp>
      <p:sp>
        <p:nvSpPr>
          <p:cNvPr id="59" name="TextBox 58">
            <a:extLst>
              <a:ext uri="{FF2B5EF4-FFF2-40B4-BE49-F238E27FC236}">
                <a16:creationId xmlns:a16="http://schemas.microsoft.com/office/drawing/2014/main" id="{C54B00E4-B462-4DEA-B06F-5ABCD65D3419}"/>
              </a:ext>
            </a:extLst>
          </p:cNvPr>
          <p:cNvSpPr txBox="1"/>
          <p:nvPr/>
        </p:nvSpPr>
        <p:spPr>
          <a:xfrm>
            <a:off x="7316105" y="3163458"/>
            <a:ext cx="3994320" cy="400110"/>
          </a:xfrm>
          <a:prstGeom prst="rect">
            <a:avLst/>
          </a:prstGeom>
          <a:noFill/>
        </p:spPr>
        <p:txBody>
          <a:bodyPr wrap="square" lIns="108000" rIns="108000" rtlCol="0">
            <a:spAutoFit/>
          </a:bodyPr>
          <a:lstStyle/>
          <a:p>
            <a:r>
              <a:rPr lang="en-US" altLang="ko-KR" sz="2000" b="1" dirty="0" err="1">
                <a:solidFill>
                  <a:schemeClr val="bg1"/>
                </a:solidFill>
                <a:cs typeface="Arial" pitchFamily="34" charset="0"/>
              </a:rPr>
              <a:t>Orthobiologic</a:t>
            </a:r>
            <a:r>
              <a:rPr lang="en-US" altLang="ko-KR" sz="2000" b="1" dirty="0">
                <a:solidFill>
                  <a:schemeClr val="bg1"/>
                </a:solidFill>
                <a:cs typeface="Arial" pitchFamily="34" charset="0"/>
              </a:rPr>
              <a:t> Technology</a:t>
            </a:r>
            <a:endParaRPr lang="ko-KR" altLang="en-US" sz="2000" b="1" dirty="0">
              <a:solidFill>
                <a:schemeClr val="bg1"/>
              </a:solidFill>
              <a:cs typeface="Arial" pitchFamily="34" charset="0"/>
            </a:endParaRPr>
          </a:p>
        </p:txBody>
      </p:sp>
      <p:sp>
        <p:nvSpPr>
          <p:cNvPr id="62" name="TextBox 61">
            <a:extLst>
              <a:ext uri="{FF2B5EF4-FFF2-40B4-BE49-F238E27FC236}">
                <a16:creationId xmlns:a16="http://schemas.microsoft.com/office/drawing/2014/main" id="{3E6D5535-066A-4DBB-BC02-F99F52823D69}"/>
              </a:ext>
            </a:extLst>
          </p:cNvPr>
          <p:cNvSpPr txBox="1"/>
          <p:nvPr/>
        </p:nvSpPr>
        <p:spPr>
          <a:xfrm>
            <a:off x="6096000" y="4172102"/>
            <a:ext cx="5978512" cy="1077218"/>
          </a:xfrm>
          <a:prstGeom prst="rect">
            <a:avLst/>
          </a:prstGeom>
          <a:noFill/>
        </p:spPr>
        <p:txBody>
          <a:bodyPr wrap="square" lIns="108000" rIns="108000" rtlCol="0">
            <a:spAutoFit/>
          </a:bodyPr>
          <a:lstStyle/>
          <a:p>
            <a:r>
              <a:rPr lang="en-IN"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Smart Sensor-Enabled Technologies and Implants</a:t>
            </a:r>
            <a:endPar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endParaRPr lang="ko-KR" altLang="en-US" sz="2400" b="1" dirty="0">
              <a:solidFill>
                <a:schemeClr val="bg1"/>
              </a:solidFill>
              <a:cs typeface="Arial" pitchFamily="34" charset="0"/>
            </a:endParaRPr>
          </a:p>
        </p:txBody>
      </p:sp>
      <p:sp>
        <p:nvSpPr>
          <p:cNvPr id="65" name="TextBox 64">
            <a:extLst>
              <a:ext uri="{FF2B5EF4-FFF2-40B4-BE49-F238E27FC236}">
                <a16:creationId xmlns:a16="http://schemas.microsoft.com/office/drawing/2014/main" id="{02F2F3C0-1614-45A7-B3CA-5233DC310C30}"/>
              </a:ext>
            </a:extLst>
          </p:cNvPr>
          <p:cNvSpPr txBox="1"/>
          <p:nvPr/>
        </p:nvSpPr>
        <p:spPr>
          <a:xfrm>
            <a:off x="7316105" y="5487869"/>
            <a:ext cx="3994320" cy="400110"/>
          </a:xfrm>
          <a:prstGeom prst="rect">
            <a:avLst/>
          </a:prstGeom>
          <a:noFill/>
        </p:spPr>
        <p:txBody>
          <a:bodyPr wrap="square" lIns="108000" rIns="108000" rtlCol="0">
            <a:spAutoFit/>
          </a:bodyPr>
          <a:lstStyle/>
          <a:p>
            <a:r>
              <a:rPr lang="en-US" altLang="ko-KR" sz="2000" b="1" dirty="0">
                <a:solidFill>
                  <a:schemeClr val="bg1"/>
                </a:solidFill>
                <a:cs typeface="Arial" pitchFamily="34" charset="0"/>
              </a:rPr>
              <a:t>3-D Printing Technologies</a:t>
            </a:r>
            <a:endParaRPr lang="ko-KR" altLang="en-US" sz="2000" b="1" dirty="0">
              <a:solidFill>
                <a:schemeClr val="bg1"/>
              </a:solidFill>
              <a:cs typeface="Arial" pitchFamily="34" charset="0"/>
            </a:endParaRPr>
          </a:p>
        </p:txBody>
      </p:sp>
      <p:sp>
        <p:nvSpPr>
          <p:cNvPr id="52" name="Freeform 107">
            <a:extLst>
              <a:ext uri="{FF2B5EF4-FFF2-40B4-BE49-F238E27FC236}">
                <a16:creationId xmlns:a16="http://schemas.microsoft.com/office/drawing/2014/main" id="{ADD4BBE2-F491-41BB-B88E-95524FE83709}"/>
              </a:ext>
            </a:extLst>
          </p:cNvPr>
          <p:cNvSpPr>
            <a:spLocks noChangeAspect="1"/>
          </p:cNvSpPr>
          <p:nvPr/>
        </p:nvSpPr>
        <p:spPr>
          <a:xfrm flipH="1">
            <a:off x="773200" y="318564"/>
            <a:ext cx="1909782" cy="5955628"/>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55" name="Freeform 107">
            <a:extLst>
              <a:ext uri="{FF2B5EF4-FFF2-40B4-BE49-F238E27FC236}">
                <a16:creationId xmlns:a16="http://schemas.microsoft.com/office/drawing/2014/main" id="{2FD95EA4-E3E6-4D36-A3A4-E225D646D557}"/>
              </a:ext>
            </a:extLst>
          </p:cNvPr>
          <p:cNvSpPr>
            <a:spLocks noChangeAspect="1"/>
          </p:cNvSpPr>
          <p:nvPr/>
        </p:nvSpPr>
        <p:spPr>
          <a:xfrm rot="10800000" flipH="1">
            <a:off x="2730083" y="318567"/>
            <a:ext cx="1909781" cy="5955625"/>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2" name="TextBox 1">
            <a:extLst>
              <a:ext uri="{FF2B5EF4-FFF2-40B4-BE49-F238E27FC236}">
                <a16:creationId xmlns:a16="http://schemas.microsoft.com/office/drawing/2014/main" id="{049BDF56-A646-449E-BCA5-5C44D0EDB704}"/>
              </a:ext>
            </a:extLst>
          </p:cNvPr>
          <p:cNvSpPr txBox="1"/>
          <p:nvPr/>
        </p:nvSpPr>
        <p:spPr>
          <a:xfrm>
            <a:off x="7875747" y="2264105"/>
            <a:ext cx="3434678" cy="523220"/>
          </a:xfrm>
          <a:prstGeom prst="rect">
            <a:avLst/>
          </a:prstGeom>
          <a:noFill/>
        </p:spPr>
        <p:txBody>
          <a:bodyPr wrap="square" rtlCol="0">
            <a:spAutoFit/>
          </a:bodyPr>
          <a:lstStyle/>
          <a:p>
            <a:pPr marL="342900" indent="-342900">
              <a:buAutoNum type="arabicPeriod"/>
            </a:pPr>
            <a:r>
              <a:rPr lang="en-US" sz="1400" dirty="0"/>
              <a:t>Haptic Robotic Systems</a:t>
            </a:r>
          </a:p>
          <a:p>
            <a:pPr marL="342900" indent="-342900">
              <a:buAutoNum type="arabicPeriod"/>
            </a:pPr>
            <a:r>
              <a:rPr lang="en-US" sz="1400" dirty="0"/>
              <a:t>Autonomous Robotics Systems</a:t>
            </a:r>
            <a:endParaRPr lang="en-IN" sz="1400" dirty="0"/>
          </a:p>
        </p:txBody>
      </p:sp>
    </p:spTree>
    <p:extLst>
      <p:ext uri="{BB962C8B-B14F-4D97-AF65-F5344CB8AC3E}">
        <p14:creationId xmlns:p14="http://schemas.microsoft.com/office/powerpoint/2010/main" val="899384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81018"/>
            <a:ext cx="12192000" cy="679761"/>
          </a:xfrm>
        </p:spPr>
        <p:txBody>
          <a:bodyPr/>
          <a:lstStyle/>
          <a:p>
            <a:r>
              <a:rPr lang="en-US" dirty="0">
                <a:solidFill>
                  <a:schemeClr val="tx1"/>
                </a:solidFill>
                <a:latin typeface="Arial" panose="020B0604020202020204" pitchFamily="34" charset="0"/>
              </a:rPr>
              <a:t>ROBOTIC SURGERIES</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415387" y="1816753"/>
            <a:ext cx="5341659" cy="4105691"/>
          </a:xfrm>
          <a:prstGeom prst="rect">
            <a:avLst/>
          </a:prstGeom>
          <a:noFill/>
        </p:spPr>
        <p:txBody>
          <a:bodyPr wrap="square" rIns="0" rtlCol="0">
            <a:spAutoFit/>
          </a:bodyPr>
          <a:lstStyle/>
          <a:p>
            <a:pPr marL="342900" lvl="0" indent="-342900">
              <a:lnSpc>
                <a:spcPct val="107000"/>
              </a:lnSpc>
              <a:spcAft>
                <a:spcPts val="800"/>
              </a:spcAft>
              <a:buFont typeface="Symbol" panose="05050102010706020507" pitchFamily="18" charset="2"/>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Two systems for Robotic Surgery exist: 1)Autonomous 2) Haptic (Tactile) System</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Haptic systems allow the surgeon to drive, or use the robot to perform the operation</a:t>
            </a:r>
            <a:endParaRPr lang="en-IN" sz="1800" dirty="0">
              <a:solidFill>
                <a:srgbClr val="22222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Constant input of the surgeon is mandatory for efficient functioning of the system</a:t>
            </a:r>
            <a:endParaRPr lang="en-IN" sz="1800" dirty="0">
              <a:solidFill>
                <a:srgbClr val="222222"/>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autonomous systems, the surgeon performs the approach, sets up the machine and then engages the robot to complete the surgery without the surgeons help</a:t>
            </a:r>
            <a:endParaRPr lang="en-IN" sz="1800" dirty="0">
              <a:solidFill>
                <a:srgbClr val="222222"/>
              </a:solidFill>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4" name="Picture 3">
            <a:extLst>
              <a:ext uri="{FF2B5EF4-FFF2-40B4-BE49-F238E27FC236}">
                <a16:creationId xmlns:a16="http://schemas.microsoft.com/office/drawing/2014/main" id="{8CD9683B-959E-4D6F-826A-5AA531D14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046" y="1859521"/>
            <a:ext cx="6085413" cy="3318452"/>
          </a:xfrm>
          <a:prstGeom prst="rect">
            <a:avLst/>
          </a:prstGeom>
        </p:spPr>
      </p:pic>
    </p:spTree>
    <p:extLst>
      <p:ext uri="{BB962C8B-B14F-4D97-AF65-F5344CB8AC3E}">
        <p14:creationId xmlns:p14="http://schemas.microsoft.com/office/powerpoint/2010/main" val="3193440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808292"/>
            <a:ext cx="12192000" cy="679761"/>
          </a:xfrm>
        </p:spPr>
        <p:txBody>
          <a:bodyPr/>
          <a:lstStyle/>
          <a:p>
            <a:pPr marL="685800" indent="-685800">
              <a:buFont typeface="Wingdings" panose="05000000000000000000" pitchFamily="2" charset="2"/>
              <a:buChar char="§"/>
            </a:pPr>
            <a:r>
              <a:rPr lang="en-IN" sz="4400" dirty="0">
                <a:solidFill>
                  <a:srgbClr val="222222"/>
                </a:solidFill>
                <a:effectLst/>
                <a:latin typeface="Arial" panose="020B0604020202020204" pitchFamily="34" charset="0"/>
                <a:ea typeface="Times New Roman" panose="02020603050405020304" pitchFamily="18" charset="0"/>
              </a:rPr>
              <a:t>HAPTIC ROBOTIC SYSTEMS</a:t>
            </a:r>
            <a:endParaRPr lang="en-IN" sz="4400" dirty="0">
              <a:effectLst/>
              <a:latin typeface="Arial" panose="020B0604020202020204" pitchFamily="34" charset="0"/>
              <a:ea typeface="Calibri" panose="020F0502020204030204" pitchFamily="34" charset="0"/>
            </a:endParaRPr>
          </a:p>
          <a:p>
            <a:endParaRPr lang="en-US"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337976" y="1818554"/>
            <a:ext cx="6942015" cy="3865417"/>
          </a:xfrm>
          <a:prstGeom prst="rect">
            <a:avLst/>
          </a:prstGeom>
          <a:noFill/>
        </p:spPr>
        <p:txBody>
          <a:bodyPr wrap="square" rIns="0" rtlCol="0">
            <a:spAutoFit/>
          </a:bodyPr>
          <a:lstStyle/>
          <a:p>
            <a:pPr marL="285750" indent="-285750">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Surgeon will intraoperatively mark the bony surfaces of the femur and tibia allowing the preoperative model to be merged into the active anatomy of the knee.</a:t>
            </a:r>
          </a:p>
          <a:p>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The knee is taken through a full range of motion, the flexion-extension gaps assessed, component size and implant placement finalized and a cutting zone is created for the robot.</a:t>
            </a:r>
          </a:p>
          <a:p>
            <a:pPr marL="285750" indent="-285750">
              <a:buFont typeface="Arial" panose="020B0604020202020204" pitchFamily="34" charset="0"/>
              <a:buChar char="•"/>
            </a:pPr>
            <a:endParaRPr lang="en-IN" dirty="0">
              <a:solidFill>
                <a:srgbClr val="222222"/>
              </a:solidFill>
              <a:latin typeface="Arial" panose="020B0604020202020204" pitchFamily="34" charset="0"/>
              <a:ea typeface="Times New Roman" panose="02020603050405020304" pitchFamily="18" charset="0"/>
              <a:cs typeface="Arial" panose="020B0604020202020204" pitchFamily="34" charset="0"/>
            </a:endParaRPr>
          </a:p>
          <a:p>
            <a:pPr marL="285750" lvl="0" indent="-285750">
              <a:lnSpc>
                <a:spcPct val="107000"/>
              </a:lnSpc>
              <a:spcAft>
                <a:spcPts val="800"/>
              </a:spcAft>
              <a:buSzPts val="1000"/>
              <a:buFont typeface="Arial" panose="020B0604020202020204" pitchFamily="34" charset="0"/>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The system’s algorithm is wholly based on the preoperative planning and templating</a:t>
            </a:r>
            <a:endParaRPr lang="en-IN" dirty="0">
              <a:latin typeface="Arial" panose="020B0604020202020204" pitchFamily="34" charset="0"/>
              <a:ea typeface="Times New Roman" panose="02020603050405020304" pitchFamily="18" charset="0"/>
              <a:cs typeface="Arial" panose="020B0604020202020204" pitchFamily="34" charset="0"/>
            </a:endParaRPr>
          </a:p>
          <a:p>
            <a:endPar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7" name="Picture 6">
            <a:extLst>
              <a:ext uri="{FF2B5EF4-FFF2-40B4-BE49-F238E27FC236}">
                <a16:creationId xmlns:a16="http://schemas.microsoft.com/office/drawing/2014/main" id="{1CB57E71-178B-42A2-99B9-46938B007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991" y="2096045"/>
            <a:ext cx="4739394" cy="2665909"/>
          </a:xfrm>
          <a:prstGeom prst="rect">
            <a:avLst/>
          </a:prstGeom>
        </p:spPr>
      </p:pic>
    </p:spTree>
    <p:extLst>
      <p:ext uri="{BB962C8B-B14F-4D97-AF65-F5344CB8AC3E}">
        <p14:creationId xmlns:p14="http://schemas.microsoft.com/office/powerpoint/2010/main" val="59547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B57ADB5D-22FA-410F-B49B-A5E54B92D59B}"/>
              </a:ext>
            </a:extLst>
          </p:cNvPr>
          <p:cNvSpPr txBox="1"/>
          <p:nvPr/>
        </p:nvSpPr>
        <p:spPr>
          <a:xfrm>
            <a:off x="7373616" y="4442834"/>
            <a:ext cx="4777152" cy="1446550"/>
          </a:xfrm>
          <a:prstGeom prst="rect">
            <a:avLst/>
          </a:prstGeom>
          <a:noFill/>
        </p:spPr>
        <p:txBody>
          <a:bodyPr wrap="square" rtlCol="0" anchor="ctr">
            <a:spAutoFit/>
          </a:bodyPr>
          <a:lstStyle/>
          <a:p>
            <a:r>
              <a:rPr lang="en-US" altLang="ko-KR" sz="4400" b="1" dirty="0">
                <a:solidFill>
                  <a:schemeClr val="tx1">
                    <a:lumMod val="85000"/>
                    <a:lumOff val="15000"/>
                  </a:schemeClr>
                </a:solidFill>
                <a:latin typeface="+mj-lt"/>
                <a:cs typeface="Arial" pitchFamily="34" charset="0"/>
              </a:rPr>
              <a:t>Why do we need Advancements?</a:t>
            </a:r>
            <a:endParaRPr lang="ko-KR" altLang="en-US" sz="4400" b="1" dirty="0">
              <a:solidFill>
                <a:schemeClr val="tx1">
                  <a:lumMod val="85000"/>
                  <a:lumOff val="15000"/>
                </a:schemeClr>
              </a:solidFill>
              <a:latin typeface="+mj-lt"/>
              <a:cs typeface="Arial" pitchFamily="34" charset="0"/>
            </a:endParaRPr>
          </a:p>
        </p:txBody>
      </p:sp>
      <p:grpSp>
        <p:nvGrpSpPr>
          <p:cNvPr id="2" name="Group 1">
            <a:extLst>
              <a:ext uri="{FF2B5EF4-FFF2-40B4-BE49-F238E27FC236}">
                <a16:creationId xmlns:a16="http://schemas.microsoft.com/office/drawing/2014/main" id="{946A0955-C453-45E2-9909-2BC74B156A75}"/>
              </a:ext>
            </a:extLst>
          </p:cNvPr>
          <p:cNvGrpSpPr/>
          <p:nvPr/>
        </p:nvGrpSpPr>
        <p:grpSpPr>
          <a:xfrm>
            <a:off x="498918" y="162833"/>
            <a:ext cx="6894847" cy="6532333"/>
            <a:chOff x="753139" y="-50052"/>
            <a:chExt cx="6894847" cy="6532333"/>
          </a:xfrm>
        </p:grpSpPr>
        <p:sp>
          <p:nvSpPr>
            <p:cNvPr id="115" name="Isosceles Triangle 67">
              <a:extLst>
                <a:ext uri="{FF2B5EF4-FFF2-40B4-BE49-F238E27FC236}">
                  <a16:creationId xmlns:a16="http://schemas.microsoft.com/office/drawing/2014/main" id="{FF900CB1-41F8-44E5-A37B-C3C8C4B321B7}"/>
                </a:ext>
              </a:extLst>
            </p:cNvPr>
            <p:cNvSpPr/>
            <p:nvPr/>
          </p:nvSpPr>
          <p:spPr>
            <a:xfrm rot="10800000">
              <a:off x="2942583" y="-18107"/>
              <a:ext cx="2842596" cy="6468442"/>
            </a:xfrm>
            <a:custGeom>
              <a:avLst/>
              <a:gdLst>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468442 h 6468442"/>
                <a:gd name="connsiteX1" fmla="*/ 1402248 w 2842596"/>
                <a:gd name="connsiteY1" fmla="*/ 0 h 6468442"/>
                <a:gd name="connsiteX2" fmla="*/ 2842596 w 2842596"/>
                <a:gd name="connsiteY2" fmla="*/ 6468442 h 6468442"/>
                <a:gd name="connsiteX3" fmla="*/ 0 w 2842596"/>
                <a:gd name="connsiteY3" fmla="*/ 6468442 h 6468442"/>
              </a:gdLst>
              <a:ahLst/>
              <a:cxnLst>
                <a:cxn ang="0">
                  <a:pos x="connsiteX0" y="connsiteY0"/>
                </a:cxn>
                <a:cxn ang="0">
                  <a:pos x="connsiteX1" y="connsiteY1"/>
                </a:cxn>
                <a:cxn ang="0">
                  <a:pos x="connsiteX2" y="connsiteY2"/>
                </a:cxn>
                <a:cxn ang="0">
                  <a:pos x="connsiteX3" y="connsiteY3"/>
                </a:cxn>
              </a:cxnLst>
              <a:rect l="l" t="t" r="r" b="b"/>
              <a:pathLst>
                <a:path w="2842596" h="6468442">
                  <a:moveTo>
                    <a:pt x="0" y="6468442"/>
                  </a:moveTo>
                  <a:cubicBezTo>
                    <a:pt x="32441" y="3896370"/>
                    <a:pt x="1065007" y="705172"/>
                    <a:pt x="1402248" y="0"/>
                  </a:cubicBezTo>
                  <a:cubicBezTo>
                    <a:pt x="1856964" y="730572"/>
                    <a:pt x="2768880" y="3928120"/>
                    <a:pt x="2842596" y="6468442"/>
                  </a:cubicBezTo>
                  <a:lnTo>
                    <a:pt x="0" y="6468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Freeform: Shape 115">
              <a:extLst>
                <a:ext uri="{FF2B5EF4-FFF2-40B4-BE49-F238E27FC236}">
                  <a16:creationId xmlns:a16="http://schemas.microsoft.com/office/drawing/2014/main" id="{1C8714B8-27DB-49E0-9AA2-80DAB18C26DF}"/>
                </a:ext>
              </a:extLst>
            </p:cNvPr>
            <p:cNvSpPr/>
            <p:nvPr/>
          </p:nvSpPr>
          <p:spPr>
            <a:xfrm>
              <a:off x="3706963" y="1074251"/>
              <a:ext cx="1281676" cy="5333238"/>
            </a:xfrm>
            <a:custGeom>
              <a:avLst/>
              <a:gdLst>
                <a:gd name="connsiteX0" fmla="*/ 325098 w 1281676"/>
                <a:gd name="connsiteY0" fmla="*/ 0 h 5333238"/>
                <a:gd name="connsiteX1" fmla="*/ 954042 w 1281676"/>
                <a:gd name="connsiteY1" fmla="*/ 0 h 5333238"/>
                <a:gd name="connsiteX2" fmla="*/ 1281676 w 1281676"/>
                <a:gd name="connsiteY2" fmla="*/ 4285901 h 5333238"/>
                <a:gd name="connsiteX3" fmla="*/ 650829 w 1281676"/>
                <a:gd name="connsiteY3" fmla="*/ 5333238 h 5333238"/>
                <a:gd name="connsiteX4" fmla="*/ 0 w 1281676"/>
                <a:gd name="connsiteY4" fmla="*/ 4252727 h 53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676" h="5333238">
                  <a:moveTo>
                    <a:pt x="325098" y="0"/>
                  </a:moveTo>
                  <a:lnTo>
                    <a:pt x="954042" y="0"/>
                  </a:lnTo>
                  <a:lnTo>
                    <a:pt x="1281676" y="4285901"/>
                  </a:lnTo>
                  <a:lnTo>
                    <a:pt x="650829" y="5333238"/>
                  </a:lnTo>
                  <a:lnTo>
                    <a:pt x="0" y="4252727"/>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9" name="Trapezoid 118">
              <a:extLst>
                <a:ext uri="{FF2B5EF4-FFF2-40B4-BE49-F238E27FC236}">
                  <a16:creationId xmlns:a16="http://schemas.microsoft.com/office/drawing/2014/main" id="{84FDFBE3-38D6-480A-84A5-AE610C81C3F5}"/>
                </a:ext>
              </a:extLst>
            </p:cNvPr>
            <p:cNvSpPr/>
            <p:nvPr/>
          </p:nvSpPr>
          <p:spPr>
            <a:xfrm rot="10800000">
              <a:off x="3618685" y="-21830"/>
              <a:ext cx="1474316" cy="1130853"/>
            </a:xfrm>
            <a:prstGeom prst="trapezoid">
              <a:avLst>
                <a:gd name="adj" fmla="val 39007"/>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Isosceles Triangle 119">
              <a:extLst>
                <a:ext uri="{FF2B5EF4-FFF2-40B4-BE49-F238E27FC236}">
                  <a16:creationId xmlns:a16="http://schemas.microsoft.com/office/drawing/2014/main" id="{3BFBA259-8372-4050-B850-DDF0A5EB53E1}"/>
                </a:ext>
              </a:extLst>
            </p:cNvPr>
            <p:cNvSpPr/>
            <p:nvPr/>
          </p:nvSpPr>
          <p:spPr>
            <a:xfrm rot="10800000">
              <a:off x="2942582"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60AD03B3-175C-4FC1-821B-6A6A3E344948}"/>
                </a:ext>
              </a:extLst>
            </p:cNvPr>
            <p:cNvSpPr/>
            <p:nvPr/>
          </p:nvSpPr>
          <p:spPr>
            <a:xfrm rot="10800000" flipH="1">
              <a:off x="4351031"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AE1543E9-63F3-4EA4-8208-64209AC602F1}"/>
                </a:ext>
              </a:extLst>
            </p:cNvPr>
            <p:cNvGrpSpPr/>
            <p:nvPr/>
          </p:nvGrpSpPr>
          <p:grpSpPr>
            <a:xfrm>
              <a:off x="1096799" y="-18107"/>
              <a:ext cx="3284106" cy="6500388"/>
              <a:chOff x="907647" y="-18107"/>
              <a:chExt cx="3284106" cy="6500388"/>
            </a:xfrm>
          </p:grpSpPr>
          <p:sp>
            <p:nvSpPr>
              <p:cNvPr id="123" name="Freeform: Shape 122">
                <a:extLst>
                  <a:ext uri="{FF2B5EF4-FFF2-40B4-BE49-F238E27FC236}">
                    <a16:creationId xmlns:a16="http://schemas.microsoft.com/office/drawing/2014/main" id="{8AF97509-2D1A-4D1C-B661-4553AC1BD25D}"/>
                  </a:ext>
                </a:extLst>
              </p:cNvPr>
              <p:cNvSpPr/>
              <p:nvPr/>
            </p:nvSpPr>
            <p:spPr>
              <a:xfrm>
                <a:off x="907647" y="914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Shape 123">
                <a:extLst>
                  <a:ext uri="{FF2B5EF4-FFF2-40B4-BE49-F238E27FC236}">
                    <a16:creationId xmlns:a16="http://schemas.microsoft.com/office/drawing/2014/main" id="{31C3DC25-50C6-4235-92F0-B889597B18AD}"/>
                  </a:ext>
                </a:extLst>
              </p:cNvPr>
              <p:cNvSpPr/>
              <p:nvPr/>
            </p:nvSpPr>
            <p:spPr>
              <a:xfrm>
                <a:off x="939866" y="-18107"/>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46204879-FED2-4A40-9FE3-06FC2B5DA360}"/>
                </a:ext>
              </a:extLst>
            </p:cNvPr>
            <p:cNvGrpSpPr/>
            <p:nvPr/>
          </p:nvGrpSpPr>
          <p:grpSpPr>
            <a:xfrm flipH="1">
              <a:off x="4363880" y="-18107"/>
              <a:ext cx="3284106" cy="6500388"/>
              <a:chOff x="1060047" y="134293"/>
              <a:chExt cx="3284106" cy="6500388"/>
            </a:xfrm>
          </p:grpSpPr>
          <p:sp>
            <p:nvSpPr>
              <p:cNvPr id="126" name="Freeform: Shape 125">
                <a:extLst>
                  <a:ext uri="{FF2B5EF4-FFF2-40B4-BE49-F238E27FC236}">
                    <a16:creationId xmlns:a16="http://schemas.microsoft.com/office/drawing/2014/main" id="{18625E46-736A-416B-8E86-15F5428CA157}"/>
                  </a:ext>
                </a:extLst>
              </p:cNvPr>
              <p:cNvSpPr/>
              <p:nvPr/>
            </p:nvSpPr>
            <p:spPr>
              <a:xfrm>
                <a:off x="1060047" y="2438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Freeform: Shape 126">
                <a:extLst>
                  <a:ext uri="{FF2B5EF4-FFF2-40B4-BE49-F238E27FC236}">
                    <a16:creationId xmlns:a16="http://schemas.microsoft.com/office/drawing/2014/main" id="{72D99AC6-2B67-46D9-9AF4-E384F0FD3C61}"/>
                  </a:ext>
                </a:extLst>
              </p:cNvPr>
              <p:cNvSpPr/>
              <p:nvPr/>
            </p:nvSpPr>
            <p:spPr>
              <a:xfrm>
                <a:off x="1092266" y="134293"/>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8" name="Group 127">
              <a:extLst>
                <a:ext uri="{FF2B5EF4-FFF2-40B4-BE49-F238E27FC236}">
                  <a16:creationId xmlns:a16="http://schemas.microsoft.com/office/drawing/2014/main" id="{92CF519B-F6F6-4305-95C5-4D1D50922726}"/>
                </a:ext>
              </a:extLst>
            </p:cNvPr>
            <p:cNvGrpSpPr/>
            <p:nvPr/>
          </p:nvGrpSpPr>
          <p:grpSpPr>
            <a:xfrm>
              <a:off x="753139" y="-50052"/>
              <a:ext cx="2660463" cy="5621832"/>
              <a:chOff x="925903" y="-56577"/>
              <a:chExt cx="2660463" cy="5621832"/>
            </a:xfrm>
          </p:grpSpPr>
          <p:grpSp>
            <p:nvGrpSpPr>
              <p:cNvPr id="129" name="Group 128">
                <a:extLst>
                  <a:ext uri="{FF2B5EF4-FFF2-40B4-BE49-F238E27FC236}">
                    <a16:creationId xmlns:a16="http://schemas.microsoft.com/office/drawing/2014/main" id="{A9EF1A7C-1142-403F-8322-6FE83C6267B3}"/>
                  </a:ext>
                </a:extLst>
              </p:cNvPr>
              <p:cNvGrpSpPr/>
              <p:nvPr/>
            </p:nvGrpSpPr>
            <p:grpSpPr>
              <a:xfrm rot="10228926">
                <a:off x="2345152" y="4256160"/>
                <a:ext cx="1127545" cy="1309095"/>
                <a:chOff x="4802271" y="1897244"/>
                <a:chExt cx="492910" cy="572275"/>
              </a:xfrm>
            </p:grpSpPr>
            <p:sp>
              <p:nvSpPr>
                <p:cNvPr id="135" name="Rectangle 8">
                  <a:extLst>
                    <a:ext uri="{FF2B5EF4-FFF2-40B4-BE49-F238E27FC236}">
                      <a16:creationId xmlns:a16="http://schemas.microsoft.com/office/drawing/2014/main" id="{7D39375B-2B62-4DE1-B346-31A190C79307}"/>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6">
                  <a:extLst>
                    <a:ext uri="{FF2B5EF4-FFF2-40B4-BE49-F238E27FC236}">
                      <a16:creationId xmlns:a16="http://schemas.microsoft.com/office/drawing/2014/main" id="{D73B280D-6AC1-4D44-B325-CC40B083DC88}"/>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30" name="Group 129">
                <a:extLst>
                  <a:ext uri="{FF2B5EF4-FFF2-40B4-BE49-F238E27FC236}">
                    <a16:creationId xmlns:a16="http://schemas.microsoft.com/office/drawing/2014/main" id="{9FBB470A-DAAE-4CED-9FB0-A05250A2170B}"/>
                  </a:ext>
                </a:extLst>
              </p:cNvPr>
              <p:cNvGrpSpPr/>
              <p:nvPr/>
            </p:nvGrpSpPr>
            <p:grpSpPr>
              <a:xfrm rot="11371074" flipH="1">
                <a:off x="1007927" y="4256160"/>
                <a:ext cx="1127545" cy="1309095"/>
                <a:chOff x="4802271" y="1897244"/>
                <a:chExt cx="492910" cy="572275"/>
              </a:xfrm>
            </p:grpSpPr>
            <p:sp>
              <p:nvSpPr>
                <p:cNvPr id="133" name="Rectangle 8">
                  <a:extLst>
                    <a:ext uri="{FF2B5EF4-FFF2-40B4-BE49-F238E27FC236}">
                      <a16:creationId xmlns:a16="http://schemas.microsoft.com/office/drawing/2014/main" id="{D5836B69-B984-4B80-B719-3D261F2E8C4F}"/>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6">
                  <a:extLst>
                    <a:ext uri="{FF2B5EF4-FFF2-40B4-BE49-F238E27FC236}">
                      <a16:creationId xmlns:a16="http://schemas.microsoft.com/office/drawing/2014/main" id="{6DC883E0-07CB-41C3-922E-894B4754CC09}"/>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31" name="Freeform: Shape 130">
                <a:extLst>
                  <a:ext uri="{FF2B5EF4-FFF2-40B4-BE49-F238E27FC236}">
                    <a16:creationId xmlns:a16="http://schemas.microsoft.com/office/drawing/2014/main" id="{DD3B9376-1528-4123-A614-A15118352CCE}"/>
                  </a:ext>
                </a:extLst>
              </p:cNvPr>
              <p:cNvSpPr/>
              <p:nvPr/>
            </p:nvSpPr>
            <p:spPr>
              <a:xfrm rot="10800000">
                <a:off x="2186635" y="-56577"/>
                <a:ext cx="643214" cy="2504922"/>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214" h="2504922">
                    <a:moveTo>
                      <a:pt x="216501" y="2504922"/>
                    </a:moveTo>
                    <a:lnTo>
                      <a:pt x="0" y="2504922"/>
                    </a:lnTo>
                    <a:lnTo>
                      <a:pt x="161536" y="2023432"/>
                    </a:lnTo>
                    <a:cubicBezTo>
                      <a:pt x="283541" y="1633302"/>
                      <a:pt x="386241" y="1228986"/>
                      <a:pt x="441068" y="787787"/>
                    </a:cubicBezTo>
                    <a:cubicBezTo>
                      <a:pt x="467417" y="575523"/>
                      <a:pt x="463617" y="136249"/>
                      <a:pt x="448805" y="34502"/>
                    </a:cubicBezTo>
                    <a:lnTo>
                      <a:pt x="448786" y="34443"/>
                    </a:lnTo>
                    <a:lnTo>
                      <a:pt x="641908" y="0"/>
                    </a:lnTo>
                    <a:lnTo>
                      <a:pt x="642457" y="28564"/>
                    </a:lnTo>
                    <a:cubicBezTo>
                      <a:pt x="644706" y="175329"/>
                      <a:pt x="647915" y="790092"/>
                      <a:pt x="555351" y="1233242"/>
                    </a:cubicBezTo>
                    <a:cubicBezTo>
                      <a:pt x="493961" y="1573719"/>
                      <a:pt x="411723" y="1895841"/>
                      <a:pt x="315478" y="2204996"/>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pic>
            <p:nvPicPr>
              <p:cNvPr id="132" name="Graphic 131">
                <a:extLst>
                  <a:ext uri="{FF2B5EF4-FFF2-40B4-BE49-F238E27FC236}">
                    <a16:creationId xmlns:a16="http://schemas.microsoft.com/office/drawing/2014/main" id="{376C61D1-775A-41DB-84D3-09C24156F3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grpSp>
          <p:nvGrpSpPr>
            <p:cNvPr id="137" name="Group 136">
              <a:extLst>
                <a:ext uri="{FF2B5EF4-FFF2-40B4-BE49-F238E27FC236}">
                  <a16:creationId xmlns:a16="http://schemas.microsoft.com/office/drawing/2014/main" id="{27358683-7192-4186-B383-EB28E2B761A9}"/>
                </a:ext>
              </a:extLst>
            </p:cNvPr>
            <p:cNvGrpSpPr/>
            <p:nvPr/>
          </p:nvGrpSpPr>
          <p:grpSpPr>
            <a:xfrm>
              <a:off x="5655344" y="0"/>
              <a:ext cx="1325557" cy="5965066"/>
              <a:chOff x="5655344" y="0"/>
              <a:chExt cx="1325557" cy="5965066"/>
            </a:xfrm>
          </p:grpSpPr>
          <p:grpSp>
            <p:nvGrpSpPr>
              <p:cNvPr id="138" name="Group 137">
                <a:extLst>
                  <a:ext uri="{FF2B5EF4-FFF2-40B4-BE49-F238E27FC236}">
                    <a16:creationId xmlns:a16="http://schemas.microsoft.com/office/drawing/2014/main" id="{FD1B5B64-9251-472F-B3F0-B43C9F743801}"/>
                  </a:ext>
                </a:extLst>
              </p:cNvPr>
              <p:cNvGrpSpPr/>
              <p:nvPr/>
            </p:nvGrpSpPr>
            <p:grpSpPr>
              <a:xfrm>
                <a:off x="5655344" y="4480259"/>
                <a:ext cx="1212531" cy="1484807"/>
                <a:chOff x="5655344" y="4480259"/>
                <a:chExt cx="1212531" cy="1484807"/>
              </a:xfrm>
            </p:grpSpPr>
            <p:sp>
              <p:nvSpPr>
                <p:cNvPr id="140" name="Rectangle 139">
                  <a:extLst>
                    <a:ext uri="{FF2B5EF4-FFF2-40B4-BE49-F238E27FC236}">
                      <a16:creationId xmlns:a16="http://schemas.microsoft.com/office/drawing/2014/main" id="{D51FBB94-1B7E-408A-B3FC-326AF513D448}"/>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9207B422-B706-4A32-8256-DEAB11514EFB}"/>
                    </a:ext>
                  </a:extLst>
                </p:cNvPr>
                <p:cNvGrpSpPr/>
                <p:nvPr/>
              </p:nvGrpSpPr>
              <p:grpSpPr>
                <a:xfrm rot="11700000">
                  <a:off x="5655344" y="4752535"/>
                  <a:ext cx="1212531" cy="1212531"/>
                  <a:chOff x="7123973" y="1204727"/>
                  <a:chExt cx="252497" cy="252497"/>
                </a:xfrm>
              </p:grpSpPr>
              <p:grpSp>
                <p:nvGrpSpPr>
                  <p:cNvPr id="142" name="Group 141">
                    <a:extLst>
                      <a:ext uri="{FF2B5EF4-FFF2-40B4-BE49-F238E27FC236}">
                        <a16:creationId xmlns:a16="http://schemas.microsoft.com/office/drawing/2014/main" id="{731A7488-AB70-4563-9598-99B060789856}"/>
                      </a:ext>
                    </a:extLst>
                  </p:cNvPr>
                  <p:cNvGrpSpPr/>
                  <p:nvPr/>
                </p:nvGrpSpPr>
                <p:grpSpPr>
                  <a:xfrm>
                    <a:off x="7123973" y="1204727"/>
                    <a:ext cx="252497" cy="252497"/>
                    <a:chOff x="4915373" y="1633391"/>
                    <a:chExt cx="342000" cy="342000"/>
                  </a:xfrm>
                </p:grpSpPr>
                <p:sp>
                  <p:nvSpPr>
                    <p:cNvPr id="145" name="Oval 144">
                      <a:extLst>
                        <a:ext uri="{FF2B5EF4-FFF2-40B4-BE49-F238E27FC236}">
                          <a16:creationId xmlns:a16="http://schemas.microsoft.com/office/drawing/2014/main" id="{62B9DD17-F0C9-4D6B-99DB-D5F9C22E52FC}"/>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45">
                      <a:extLst>
                        <a:ext uri="{FF2B5EF4-FFF2-40B4-BE49-F238E27FC236}">
                          <a16:creationId xmlns:a16="http://schemas.microsoft.com/office/drawing/2014/main" id="{435DFCB8-9C43-48BC-9BDA-6B4C563711FC}"/>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46">
                      <a:extLst>
                        <a:ext uri="{FF2B5EF4-FFF2-40B4-BE49-F238E27FC236}">
                          <a16:creationId xmlns:a16="http://schemas.microsoft.com/office/drawing/2014/main" id="{6436AA8E-DFDF-4802-A60A-9AC6B92BA0B9}"/>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3" name="Chord 142">
                    <a:extLst>
                      <a:ext uri="{FF2B5EF4-FFF2-40B4-BE49-F238E27FC236}">
                        <a16:creationId xmlns:a16="http://schemas.microsoft.com/office/drawing/2014/main" id="{5418E43C-1057-4103-96B4-C4E8267AD738}"/>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44" name="Chord 143">
                    <a:extLst>
                      <a:ext uri="{FF2B5EF4-FFF2-40B4-BE49-F238E27FC236}">
                        <a16:creationId xmlns:a16="http://schemas.microsoft.com/office/drawing/2014/main" id="{433D0561-382F-4A04-BAAB-C7D0409CA79B}"/>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139" name="Freeform: Shape 138">
                <a:extLst>
                  <a:ext uri="{FF2B5EF4-FFF2-40B4-BE49-F238E27FC236}">
                    <a16:creationId xmlns:a16="http://schemas.microsoft.com/office/drawing/2014/main" id="{71DA735F-1F72-4DAE-A71B-50C9C0D09B56}"/>
                  </a:ext>
                </a:extLst>
              </p:cNvPr>
              <p:cNvSpPr/>
              <p:nvPr/>
            </p:nvSpPr>
            <p:spPr>
              <a:xfrm rot="10800000">
                <a:off x="6332106" y="0"/>
                <a:ext cx="648795" cy="4657780"/>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 name="connsiteX0" fmla="*/ 407001 w 643214"/>
                  <a:gd name="connsiteY0" fmla="*/ 4314672 h 4314672"/>
                  <a:gd name="connsiteX1" fmla="*/ 0 w 643214"/>
                  <a:gd name="connsiteY1" fmla="*/ 2504922 h 4314672"/>
                  <a:gd name="connsiteX2" fmla="*/ 161536 w 643214"/>
                  <a:gd name="connsiteY2" fmla="*/ 2023432 h 4314672"/>
                  <a:gd name="connsiteX3" fmla="*/ 441068 w 643214"/>
                  <a:gd name="connsiteY3" fmla="*/ 787787 h 4314672"/>
                  <a:gd name="connsiteX4" fmla="*/ 448805 w 643214"/>
                  <a:gd name="connsiteY4" fmla="*/ 34502 h 4314672"/>
                  <a:gd name="connsiteX5" fmla="*/ 448786 w 643214"/>
                  <a:gd name="connsiteY5" fmla="*/ 34443 h 4314672"/>
                  <a:gd name="connsiteX6" fmla="*/ 641908 w 643214"/>
                  <a:gd name="connsiteY6" fmla="*/ 0 h 4314672"/>
                  <a:gd name="connsiteX7" fmla="*/ 642457 w 643214"/>
                  <a:gd name="connsiteY7" fmla="*/ 28564 h 4314672"/>
                  <a:gd name="connsiteX8" fmla="*/ 555351 w 643214"/>
                  <a:gd name="connsiteY8" fmla="*/ 1233242 h 4314672"/>
                  <a:gd name="connsiteX9" fmla="*/ 315478 w 643214"/>
                  <a:gd name="connsiteY9" fmla="*/ 2204996 h 4314672"/>
                  <a:gd name="connsiteX10" fmla="*/ 407001 w 643214"/>
                  <a:gd name="connsiteY10" fmla="*/ 4314672 h 4314672"/>
                  <a:gd name="connsiteX0" fmla="*/ 245465 w 481678"/>
                  <a:gd name="connsiteY0" fmla="*/ 4314672 h 4409922"/>
                  <a:gd name="connsiteX1" fmla="*/ 28964 w 481678"/>
                  <a:gd name="connsiteY1" fmla="*/ 4409922 h 4409922"/>
                  <a:gd name="connsiteX2" fmla="*/ 0 w 481678"/>
                  <a:gd name="connsiteY2" fmla="*/ 2023432 h 4409922"/>
                  <a:gd name="connsiteX3" fmla="*/ 279532 w 481678"/>
                  <a:gd name="connsiteY3" fmla="*/ 787787 h 4409922"/>
                  <a:gd name="connsiteX4" fmla="*/ 287269 w 481678"/>
                  <a:gd name="connsiteY4" fmla="*/ 34502 h 4409922"/>
                  <a:gd name="connsiteX5" fmla="*/ 287250 w 481678"/>
                  <a:gd name="connsiteY5" fmla="*/ 34443 h 4409922"/>
                  <a:gd name="connsiteX6" fmla="*/ 480372 w 481678"/>
                  <a:gd name="connsiteY6" fmla="*/ 0 h 4409922"/>
                  <a:gd name="connsiteX7" fmla="*/ 480921 w 481678"/>
                  <a:gd name="connsiteY7" fmla="*/ 28564 h 4409922"/>
                  <a:gd name="connsiteX8" fmla="*/ 393815 w 481678"/>
                  <a:gd name="connsiteY8" fmla="*/ 1233242 h 4409922"/>
                  <a:gd name="connsiteX9" fmla="*/ 153942 w 481678"/>
                  <a:gd name="connsiteY9" fmla="*/ 2204996 h 4409922"/>
                  <a:gd name="connsiteX10" fmla="*/ 245465 w 481678"/>
                  <a:gd name="connsiteY10" fmla="*/ 4314672 h 4409922"/>
                  <a:gd name="connsiteX0" fmla="*/ 245465 w 481678"/>
                  <a:gd name="connsiteY0" fmla="*/ 4314672 h 4314672"/>
                  <a:gd name="connsiteX1" fmla="*/ 48014 w 481678"/>
                  <a:gd name="connsiteY1" fmla="*/ 4314672 h 4314672"/>
                  <a:gd name="connsiteX2" fmla="*/ 0 w 481678"/>
                  <a:gd name="connsiteY2" fmla="*/ 2023432 h 4314672"/>
                  <a:gd name="connsiteX3" fmla="*/ 279532 w 481678"/>
                  <a:gd name="connsiteY3" fmla="*/ 787787 h 4314672"/>
                  <a:gd name="connsiteX4" fmla="*/ 287269 w 481678"/>
                  <a:gd name="connsiteY4" fmla="*/ 34502 h 4314672"/>
                  <a:gd name="connsiteX5" fmla="*/ 287250 w 481678"/>
                  <a:gd name="connsiteY5" fmla="*/ 34443 h 4314672"/>
                  <a:gd name="connsiteX6" fmla="*/ 480372 w 481678"/>
                  <a:gd name="connsiteY6" fmla="*/ 0 h 4314672"/>
                  <a:gd name="connsiteX7" fmla="*/ 480921 w 481678"/>
                  <a:gd name="connsiteY7" fmla="*/ 28564 h 4314672"/>
                  <a:gd name="connsiteX8" fmla="*/ 393815 w 481678"/>
                  <a:gd name="connsiteY8" fmla="*/ 1233242 h 4314672"/>
                  <a:gd name="connsiteX9" fmla="*/ 153942 w 481678"/>
                  <a:gd name="connsiteY9" fmla="*/ 2204996 h 4314672"/>
                  <a:gd name="connsiteX10" fmla="*/ 245465 w 481678"/>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34653 w 670866"/>
                  <a:gd name="connsiteY0" fmla="*/ 4314672 h 4314672"/>
                  <a:gd name="connsiteX1" fmla="*/ 237202 w 670866"/>
                  <a:gd name="connsiteY1" fmla="*/ 4314672 h 4314672"/>
                  <a:gd name="connsiteX2" fmla="*/ 151088 w 670866"/>
                  <a:gd name="connsiteY2" fmla="*/ 2080582 h 4314672"/>
                  <a:gd name="connsiteX3" fmla="*/ 468720 w 670866"/>
                  <a:gd name="connsiteY3" fmla="*/ 787787 h 4314672"/>
                  <a:gd name="connsiteX4" fmla="*/ 476457 w 670866"/>
                  <a:gd name="connsiteY4" fmla="*/ 34502 h 4314672"/>
                  <a:gd name="connsiteX5" fmla="*/ 476438 w 670866"/>
                  <a:gd name="connsiteY5" fmla="*/ 34443 h 4314672"/>
                  <a:gd name="connsiteX6" fmla="*/ 669560 w 670866"/>
                  <a:gd name="connsiteY6" fmla="*/ 0 h 4314672"/>
                  <a:gd name="connsiteX7" fmla="*/ 670109 w 670866"/>
                  <a:gd name="connsiteY7" fmla="*/ 28564 h 4314672"/>
                  <a:gd name="connsiteX8" fmla="*/ 583003 w 670866"/>
                  <a:gd name="connsiteY8" fmla="*/ 1233242 h 4314672"/>
                  <a:gd name="connsiteX9" fmla="*/ 343130 w 670866"/>
                  <a:gd name="connsiteY9" fmla="*/ 2204996 h 4314672"/>
                  <a:gd name="connsiteX10" fmla="*/ 434653 w 670866"/>
                  <a:gd name="connsiteY10" fmla="*/ 4314672 h 4314672"/>
                  <a:gd name="connsiteX0" fmla="*/ 404825 w 641038"/>
                  <a:gd name="connsiteY0" fmla="*/ 4314672 h 4314672"/>
                  <a:gd name="connsiteX1" fmla="*/ 207374 w 641038"/>
                  <a:gd name="connsiteY1" fmla="*/ 4314672 h 4314672"/>
                  <a:gd name="connsiteX2" fmla="*/ 121260 w 641038"/>
                  <a:gd name="connsiteY2" fmla="*/ 2080582 h 4314672"/>
                  <a:gd name="connsiteX3" fmla="*/ 438892 w 641038"/>
                  <a:gd name="connsiteY3" fmla="*/ 787787 h 4314672"/>
                  <a:gd name="connsiteX4" fmla="*/ 446629 w 641038"/>
                  <a:gd name="connsiteY4" fmla="*/ 34502 h 4314672"/>
                  <a:gd name="connsiteX5" fmla="*/ 446610 w 641038"/>
                  <a:gd name="connsiteY5" fmla="*/ 34443 h 4314672"/>
                  <a:gd name="connsiteX6" fmla="*/ 639732 w 641038"/>
                  <a:gd name="connsiteY6" fmla="*/ 0 h 4314672"/>
                  <a:gd name="connsiteX7" fmla="*/ 640281 w 641038"/>
                  <a:gd name="connsiteY7" fmla="*/ 28564 h 4314672"/>
                  <a:gd name="connsiteX8" fmla="*/ 553175 w 641038"/>
                  <a:gd name="connsiteY8" fmla="*/ 1233242 h 4314672"/>
                  <a:gd name="connsiteX9" fmla="*/ 313302 w 641038"/>
                  <a:gd name="connsiteY9" fmla="*/ 2204996 h 4314672"/>
                  <a:gd name="connsiteX10" fmla="*/ 404825 w 641038"/>
                  <a:gd name="connsiteY10" fmla="*/ 4314672 h 4314672"/>
                  <a:gd name="connsiteX0" fmla="*/ 397704 w 633917"/>
                  <a:gd name="connsiteY0" fmla="*/ 4314672 h 4314672"/>
                  <a:gd name="connsiteX1" fmla="*/ 200253 w 633917"/>
                  <a:gd name="connsiteY1" fmla="*/ 4314672 h 4314672"/>
                  <a:gd name="connsiteX2" fmla="*/ 114139 w 633917"/>
                  <a:gd name="connsiteY2" fmla="*/ 2080582 h 4314672"/>
                  <a:gd name="connsiteX3" fmla="*/ 431771 w 633917"/>
                  <a:gd name="connsiteY3" fmla="*/ 787787 h 4314672"/>
                  <a:gd name="connsiteX4" fmla="*/ 439508 w 633917"/>
                  <a:gd name="connsiteY4" fmla="*/ 34502 h 4314672"/>
                  <a:gd name="connsiteX5" fmla="*/ 439489 w 633917"/>
                  <a:gd name="connsiteY5" fmla="*/ 34443 h 4314672"/>
                  <a:gd name="connsiteX6" fmla="*/ 632611 w 633917"/>
                  <a:gd name="connsiteY6" fmla="*/ 0 h 4314672"/>
                  <a:gd name="connsiteX7" fmla="*/ 633160 w 633917"/>
                  <a:gd name="connsiteY7" fmla="*/ 28564 h 4314672"/>
                  <a:gd name="connsiteX8" fmla="*/ 546054 w 633917"/>
                  <a:gd name="connsiteY8" fmla="*/ 1233242 h 4314672"/>
                  <a:gd name="connsiteX9" fmla="*/ 306181 w 633917"/>
                  <a:gd name="connsiteY9" fmla="*/ 2204996 h 4314672"/>
                  <a:gd name="connsiteX10" fmla="*/ 397704 w 633917"/>
                  <a:gd name="connsiteY10" fmla="*/ 4314672 h 431467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39508 w 633917"/>
                  <a:gd name="connsiteY4" fmla="*/ 77732 h 4357902"/>
                  <a:gd name="connsiteX5" fmla="*/ 479949 w 633917"/>
                  <a:gd name="connsiteY5" fmla="*/ 0 h 4357902"/>
                  <a:gd name="connsiteX6" fmla="*/ 632611 w 633917"/>
                  <a:gd name="connsiteY6" fmla="*/ 43230 h 4357902"/>
                  <a:gd name="connsiteX7" fmla="*/ 633160 w 633917"/>
                  <a:gd name="connsiteY7" fmla="*/ 71794 h 4357902"/>
                  <a:gd name="connsiteX8" fmla="*/ 546054 w 633917"/>
                  <a:gd name="connsiteY8" fmla="*/ 1276472 h 4357902"/>
                  <a:gd name="connsiteX9" fmla="*/ 306181 w 633917"/>
                  <a:gd name="connsiteY9" fmla="*/ 2248226 h 4357902"/>
                  <a:gd name="connsiteX10" fmla="*/ 397704 w 633917"/>
                  <a:gd name="connsiteY10"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2611"/>
                  <a:gd name="connsiteY0" fmla="*/ 4357902 h 4357902"/>
                  <a:gd name="connsiteX1" fmla="*/ 200253 w 632611"/>
                  <a:gd name="connsiteY1" fmla="*/ 4357902 h 4357902"/>
                  <a:gd name="connsiteX2" fmla="*/ 114139 w 632611"/>
                  <a:gd name="connsiteY2" fmla="*/ 2123812 h 4357902"/>
                  <a:gd name="connsiteX3" fmla="*/ 431771 w 632611"/>
                  <a:gd name="connsiteY3" fmla="*/ 831017 h 4357902"/>
                  <a:gd name="connsiteX4" fmla="*/ 447581 w 632611"/>
                  <a:gd name="connsiteY4" fmla="*/ 0 h 4357902"/>
                  <a:gd name="connsiteX5" fmla="*/ 632611 w 632611"/>
                  <a:gd name="connsiteY5" fmla="*/ 43230 h 4357902"/>
                  <a:gd name="connsiteX6" fmla="*/ 546054 w 632611"/>
                  <a:gd name="connsiteY6" fmla="*/ 1276472 h 4357902"/>
                  <a:gd name="connsiteX7" fmla="*/ 306181 w 632611"/>
                  <a:gd name="connsiteY7" fmla="*/ 2248226 h 4357902"/>
                  <a:gd name="connsiteX8" fmla="*/ 397704 w 632611"/>
                  <a:gd name="connsiteY8" fmla="*/ 4357902 h 4357902"/>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411414 h 4411414"/>
                  <a:gd name="connsiteX1" fmla="*/ 200253 w 648795"/>
                  <a:gd name="connsiteY1" fmla="*/ 4411414 h 4411414"/>
                  <a:gd name="connsiteX2" fmla="*/ 114139 w 648795"/>
                  <a:gd name="connsiteY2" fmla="*/ 2177324 h 4411414"/>
                  <a:gd name="connsiteX3" fmla="*/ 431771 w 648795"/>
                  <a:gd name="connsiteY3" fmla="*/ 884529 h 4411414"/>
                  <a:gd name="connsiteX4" fmla="*/ 455672 w 648795"/>
                  <a:gd name="connsiteY4" fmla="*/ 0 h 4411414"/>
                  <a:gd name="connsiteX5" fmla="*/ 648795 w 648795"/>
                  <a:gd name="connsiteY5" fmla="*/ 50138 h 4411414"/>
                  <a:gd name="connsiteX6" fmla="*/ 546054 w 648795"/>
                  <a:gd name="connsiteY6" fmla="*/ 1329984 h 4411414"/>
                  <a:gd name="connsiteX7" fmla="*/ 306181 w 648795"/>
                  <a:gd name="connsiteY7" fmla="*/ 2301738 h 4411414"/>
                  <a:gd name="connsiteX8" fmla="*/ 397704 w 648795"/>
                  <a:gd name="connsiteY8" fmla="*/ 4411414 h 4411414"/>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795" h="4388540">
                    <a:moveTo>
                      <a:pt x="397704" y="4388540"/>
                    </a:moveTo>
                    <a:lnTo>
                      <a:pt x="200253" y="4388540"/>
                    </a:lnTo>
                    <a:cubicBezTo>
                      <a:pt x="-101502" y="3034243"/>
                      <a:pt x="-3206" y="2784847"/>
                      <a:pt x="114139" y="2154450"/>
                    </a:cubicBezTo>
                    <a:cubicBezTo>
                      <a:pt x="236144" y="1764320"/>
                      <a:pt x="374849" y="1220730"/>
                      <a:pt x="431771" y="861655"/>
                    </a:cubicBezTo>
                    <a:cubicBezTo>
                      <a:pt x="488693" y="502580"/>
                      <a:pt x="438383" y="286360"/>
                      <a:pt x="455672" y="0"/>
                    </a:cubicBezTo>
                    <a:lnTo>
                      <a:pt x="648795" y="27264"/>
                    </a:lnTo>
                    <a:cubicBezTo>
                      <a:pt x="646916" y="477181"/>
                      <a:pt x="645037" y="833890"/>
                      <a:pt x="546054" y="1307110"/>
                    </a:cubicBezTo>
                    <a:cubicBezTo>
                      <a:pt x="484664" y="1647587"/>
                      <a:pt x="402426" y="1969709"/>
                      <a:pt x="306181" y="2278864"/>
                    </a:cubicBezTo>
                    <a:cubicBezTo>
                      <a:pt x="196989" y="2664589"/>
                      <a:pt x="144946" y="3317015"/>
                      <a:pt x="397704" y="4388540"/>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grpSp>
      </p:grpSp>
    </p:spTree>
    <p:extLst>
      <p:ext uri="{BB962C8B-B14F-4D97-AF65-F5344CB8AC3E}">
        <p14:creationId xmlns:p14="http://schemas.microsoft.com/office/powerpoint/2010/main" val="2007459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507057" y="4134688"/>
            <a:ext cx="11177886" cy="2447337"/>
          </a:xfrm>
          <a:prstGeom prst="rect">
            <a:avLst/>
          </a:prstGeom>
          <a:noFill/>
        </p:spPr>
        <p:txBody>
          <a:bodyPr wrap="square" rIns="0" rtlCol="0">
            <a:spAutoFit/>
          </a:bodyPr>
          <a:lstStyle/>
          <a:p>
            <a:pPr marL="285750" lvl="0" indent="-285750">
              <a:lnSpc>
                <a:spcPct val="107000"/>
              </a:lnSpc>
              <a:spcAft>
                <a:spcPts val="800"/>
              </a:spcAft>
              <a:buSzPts val="1000"/>
              <a:buFont typeface="Arial" panose="020B0604020202020204" pitchFamily="34" charset="0"/>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While manipulating the burr, for resection of bone, the surgeon can view the 3D model on the monitor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lvl="0" indent="-285750">
              <a:lnSpc>
                <a:spcPct val="107000"/>
              </a:lnSpc>
              <a:spcAft>
                <a:spcPts val="800"/>
              </a:spcAft>
              <a:buSzPts val="1000"/>
              <a:buFont typeface="Arial" panose="020B0604020202020204" pitchFamily="34" charset="0"/>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Resection of bone is confined to the predefined cutting space on the forced controlled tip of the rotating burr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lvl="0" indent="-285750">
              <a:lnSpc>
                <a:spcPct val="107000"/>
              </a:lnSpc>
              <a:spcAft>
                <a:spcPts val="800"/>
              </a:spcAft>
              <a:buSzPts val="1000"/>
              <a:buFont typeface="Arial" panose="020B0604020202020204" pitchFamily="34" charset="0"/>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any case if the surgeons goes beyond the cutting zone, the safety system automatically stops the burr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endParaRPr>
          </a:p>
          <a:p>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6" name="Picture 5">
            <a:extLst>
              <a:ext uri="{FF2B5EF4-FFF2-40B4-BE49-F238E27FC236}">
                <a16:creationId xmlns:a16="http://schemas.microsoft.com/office/drawing/2014/main" id="{26F9E960-BEE6-4BF6-9382-1527A7E7B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680" y="338428"/>
            <a:ext cx="6819212" cy="3631009"/>
          </a:xfrm>
          <a:prstGeom prst="rect">
            <a:avLst/>
          </a:prstGeom>
        </p:spPr>
      </p:pic>
    </p:spTree>
    <p:extLst>
      <p:ext uri="{BB962C8B-B14F-4D97-AF65-F5344CB8AC3E}">
        <p14:creationId xmlns:p14="http://schemas.microsoft.com/office/powerpoint/2010/main" val="1322215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909134"/>
            <a:ext cx="12192000" cy="679761"/>
          </a:xfrm>
        </p:spPr>
        <p:txBody>
          <a:bodyPr/>
          <a:lstStyle/>
          <a:p>
            <a:pPr marL="285750" indent="-285750">
              <a:buFont typeface="Wingdings" panose="05000000000000000000" pitchFamily="2" charset="2"/>
              <a:buChar char="§"/>
            </a:pPr>
            <a:r>
              <a:rPr lang="en-IN" sz="4400" dirty="0">
                <a:solidFill>
                  <a:srgbClr val="222222"/>
                </a:solidFill>
                <a:effectLst/>
                <a:latin typeface="Arial" panose="020B0604020202020204" pitchFamily="34" charset="0"/>
                <a:ea typeface="Times New Roman" panose="02020603050405020304" pitchFamily="18" charset="0"/>
              </a:rPr>
              <a:t>AUTONOMOUS ROBOTIC SYSTEMS</a:t>
            </a:r>
            <a:endParaRPr lang="en-IN" sz="4400" dirty="0">
              <a:effectLst/>
              <a:latin typeface="Arial" panose="020B0604020202020204" pitchFamily="34" charset="0"/>
              <a:ea typeface="Calibri" panose="020F0502020204030204" pitchFamily="34" charset="0"/>
            </a:endParaRPr>
          </a:p>
          <a:p>
            <a:endParaRPr lang="en-US"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FD3108F5-EA70-467A-8721-81CB26F38E5A}"/>
              </a:ext>
            </a:extLst>
          </p:cNvPr>
          <p:cNvSpPr txBox="1"/>
          <p:nvPr/>
        </p:nvSpPr>
        <p:spPr>
          <a:xfrm>
            <a:off x="1046684" y="1252176"/>
            <a:ext cx="10710828" cy="1477328"/>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Autonomous robotic systems complete the surgery without assistance of a surgeon</a:t>
            </a:r>
          </a:p>
          <a:p>
            <a:pPr marL="285750" indent="-285750">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Though the robot operated independently, the surgeon is in control of an emergency shut-off switched.</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pic>
        <p:nvPicPr>
          <p:cNvPr id="19" name="Picture 18">
            <a:extLst>
              <a:ext uri="{FF2B5EF4-FFF2-40B4-BE49-F238E27FC236}">
                <a16:creationId xmlns:a16="http://schemas.microsoft.com/office/drawing/2014/main" id="{7D7BCF2C-308D-4311-B2A5-81ADD3BEB592}"/>
              </a:ext>
            </a:extLst>
          </p:cNvPr>
          <p:cNvPicPr/>
          <p:nvPr/>
        </p:nvPicPr>
        <p:blipFill>
          <a:blip r:embed="rId2">
            <a:extLst>
              <a:ext uri="{28A0092B-C50C-407E-A947-70E740481C1C}">
                <a14:useLocalDpi xmlns:a14="http://schemas.microsoft.com/office/drawing/2010/main" val="0"/>
              </a:ext>
            </a:extLst>
          </a:blip>
          <a:stretch>
            <a:fillRect/>
          </a:stretch>
        </p:blipFill>
        <p:spPr>
          <a:xfrm>
            <a:off x="3679020" y="2303100"/>
            <a:ext cx="5422595" cy="3412359"/>
          </a:xfrm>
          <a:prstGeom prst="rect">
            <a:avLst/>
          </a:prstGeom>
        </p:spPr>
      </p:pic>
    </p:spTree>
    <p:extLst>
      <p:ext uri="{BB962C8B-B14F-4D97-AF65-F5344CB8AC3E}">
        <p14:creationId xmlns:p14="http://schemas.microsoft.com/office/powerpoint/2010/main" val="75182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
        <p:nvSpPr>
          <p:cNvPr id="5" name="TextBox 4">
            <a:extLst>
              <a:ext uri="{FF2B5EF4-FFF2-40B4-BE49-F238E27FC236}">
                <a16:creationId xmlns:a16="http://schemas.microsoft.com/office/drawing/2014/main" id="{FD3108F5-EA70-467A-8721-81CB26F38E5A}"/>
              </a:ext>
            </a:extLst>
          </p:cNvPr>
          <p:cNvSpPr txBox="1"/>
          <p:nvPr/>
        </p:nvSpPr>
        <p:spPr>
          <a:xfrm>
            <a:off x="931888" y="1551161"/>
            <a:ext cx="10710828" cy="3807196"/>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ROBODOC was such a system that was developed in the 1980s and was introduced into surgical practice in 1992(</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Curexo</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Technology, California)</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ROBODOC was very popular in Germany with many trials conducted in THA demonstrating good component positioning, but soon fell into disrepute amidst safety concerns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A hybrid system has been developed in Carnegie Mellon University, Pittsburgh, Pennsylvania</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In this system the Mini Bone Attached Robotic System(MBARS), mounts on to the femur and completes the bony resection in TKR</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Praxiteles (</a:t>
            </a:r>
            <a:r>
              <a:rPr lang="en-IN" sz="1800" dirty="0" err="1">
                <a:solidFill>
                  <a:srgbClr val="222222"/>
                </a:solidFill>
                <a:effectLst/>
                <a:latin typeface="Arial" panose="020B0604020202020204" pitchFamily="34" charset="0"/>
                <a:ea typeface="Times New Roman" panose="02020603050405020304" pitchFamily="18" charset="0"/>
                <a:cs typeface="Arial" panose="020B0604020202020204" pitchFamily="34" charset="0"/>
              </a:rPr>
              <a:t>Praxim</a:t>
            </a:r>
            <a:r>
              <a:rPr lang="en-IN" sz="18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France) is another similar robotic system developed in France.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456929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81018"/>
            <a:ext cx="12192000" cy="679761"/>
          </a:xfrm>
        </p:spPr>
        <p:txBody>
          <a:bodyPr/>
          <a:lstStyle/>
          <a:p>
            <a:r>
              <a:rPr lang="en-US" dirty="0">
                <a:solidFill>
                  <a:schemeClr val="tx1"/>
                </a:solidFill>
                <a:latin typeface="Arial" panose="020B0604020202020204" pitchFamily="34" charset="0"/>
              </a:rPr>
              <a:t>ORTHOBIOLOGIC TECHNOLOGY</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349541" y="1704452"/>
            <a:ext cx="6543629" cy="5025735"/>
          </a:xfrm>
          <a:prstGeom prst="rect">
            <a:avLst/>
          </a:prstGeom>
          <a:noFill/>
        </p:spPr>
        <p:txBody>
          <a:bodyPr wrap="square" rIns="0" rtlCol="0">
            <a:spAutoFit/>
          </a:bodyPr>
          <a:lstStyle/>
          <a:p>
            <a:pPr marL="342900" lvl="0" indent="-342900">
              <a:lnSpc>
                <a:spcPct val="107000"/>
              </a:lnSpc>
              <a:spcAft>
                <a:spcPts val="2700"/>
              </a:spcAft>
              <a:buSzPts val="1000"/>
              <a:buFont typeface="Symbol" panose="05050102010706020507" pitchFamily="18" charset="2"/>
              <a:buChar char=""/>
            </a:pP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Orthobiologics</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harness the regenerative potential of the cells in the human body.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2700"/>
              </a:spcAft>
              <a:buSzPts val="1000"/>
              <a:buFont typeface="Symbol" panose="05050102010706020507" pitchFamily="18" charset="2"/>
              <a:buChar char=""/>
            </a:pP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Orthobiologics</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are made from substances naturally found in the body and are used to improve the healing of broken bones and injured muscles, ligaments and tendons.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2700"/>
              </a:spcAft>
              <a:buSzPts val="1000"/>
              <a:buFont typeface="Symbol" panose="05050102010706020507" pitchFamily="18" charset="2"/>
              <a:buChar char=""/>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They include bone grafts, growth factors, stem cells, platelet-rich plasma, autologous blood, and autologous conditioned serum.</a:t>
            </a:r>
          </a:p>
          <a:p>
            <a:pPr marL="342900" indent="-342900">
              <a:lnSpc>
                <a:spcPct val="107000"/>
              </a:lnSpc>
              <a:spcAft>
                <a:spcPts val="2700"/>
              </a:spcAft>
              <a:buSzPts val="1000"/>
              <a:buFont typeface="Symbol" panose="05050102010706020507" pitchFamily="18" charset="2"/>
              <a:buChar char=""/>
            </a:pPr>
            <a:r>
              <a:rPr lang="en-IN" sz="1800" dirty="0">
                <a:solidFill>
                  <a:srgbClr val="333333"/>
                </a:solidFill>
                <a:effectLst/>
                <a:latin typeface="Calibri" panose="020F0502020204030204" pitchFamily="34" charset="0"/>
                <a:ea typeface="Times New Roman" panose="02020603050405020304" pitchFamily="18" charset="0"/>
                <a:cs typeface="Calibri" panose="020F0502020204030204" pitchFamily="34" charset="0"/>
              </a:rPr>
              <a:t>The mesenchymal stem cells (MSCs) found in bone marrow have proved to be effective in the development of the desired tissues.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11" name="Picture 10">
            <a:extLst>
              <a:ext uri="{FF2B5EF4-FFF2-40B4-BE49-F238E27FC236}">
                <a16:creationId xmlns:a16="http://schemas.microsoft.com/office/drawing/2014/main" id="{8ADEF146-4CB2-4DC8-8FCD-F73FD83FA9C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63264" y="2110962"/>
            <a:ext cx="4491013" cy="2905669"/>
          </a:xfrm>
          <a:prstGeom prst="rect">
            <a:avLst/>
          </a:prstGeom>
        </p:spPr>
      </p:pic>
    </p:spTree>
    <p:extLst>
      <p:ext uri="{BB962C8B-B14F-4D97-AF65-F5344CB8AC3E}">
        <p14:creationId xmlns:p14="http://schemas.microsoft.com/office/powerpoint/2010/main" val="91530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382698" y="1485465"/>
            <a:ext cx="5952785" cy="3424784"/>
          </a:xfrm>
          <a:prstGeom prst="rect">
            <a:avLst/>
          </a:prstGeom>
          <a:noFill/>
        </p:spPr>
        <p:txBody>
          <a:bodyPr wrap="square" rIns="0" rtlCol="0">
            <a:spAutoFit/>
          </a:bodyPr>
          <a:lstStyle/>
          <a:p>
            <a:pPr marL="342900" lvl="0" indent="-342900">
              <a:lnSpc>
                <a:spcPct val="107000"/>
              </a:lnSpc>
              <a:spcAft>
                <a:spcPts val="2700"/>
              </a:spcAft>
              <a:buSzPts val="1000"/>
              <a:buFont typeface="Symbol" panose="05050102010706020507" pitchFamily="18" charset="2"/>
              <a:buChar char=""/>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Recent innovations in this field, including growth factor and stem cell-based strategies, will lead to faster recoveries.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2700"/>
              </a:spcAft>
              <a:buSzPts val="1000"/>
              <a:buFont typeface="Symbol" panose="05050102010706020507" pitchFamily="18" charset="2"/>
              <a:buChar char=""/>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Another innovation is drug-eluting bone grafts, which can be used to deal with problems such as </a:t>
            </a: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orthopedic</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surgical infection.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Clinical studies show that growth factors can accelerate the healing process</a:t>
            </a:r>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13" name="Picture 12">
            <a:extLst>
              <a:ext uri="{FF2B5EF4-FFF2-40B4-BE49-F238E27FC236}">
                <a16:creationId xmlns:a16="http://schemas.microsoft.com/office/drawing/2014/main" id="{E97CCD09-99EA-4407-9600-E2F8396F3E65}"/>
              </a:ext>
            </a:extLst>
          </p:cNvPr>
          <p:cNvPicPr/>
          <p:nvPr/>
        </p:nvPicPr>
        <p:blipFill>
          <a:blip r:embed="rId2">
            <a:extLst>
              <a:ext uri="{28A0092B-C50C-407E-A947-70E740481C1C}">
                <a14:useLocalDpi xmlns:a14="http://schemas.microsoft.com/office/drawing/2010/main" val="0"/>
              </a:ext>
            </a:extLst>
          </a:blip>
          <a:stretch>
            <a:fillRect/>
          </a:stretch>
        </p:blipFill>
        <p:spPr>
          <a:xfrm>
            <a:off x="6707126" y="1485465"/>
            <a:ext cx="5102176" cy="3128421"/>
          </a:xfrm>
          <a:prstGeom prst="rect">
            <a:avLst/>
          </a:prstGeom>
        </p:spPr>
      </p:pic>
    </p:spTree>
    <p:extLst>
      <p:ext uri="{BB962C8B-B14F-4D97-AF65-F5344CB8AC3E}">
        <p14:creationId xmlns:p14="http://schemas.microsoft.com/office/powerpoint/2010/main" val="2047632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995970"/>
            <a:ext cx="12192000" cy="679761"/>
          </a:xfrm>
        </p:spPr>
        <p:txBody>
          <a:bodyPr/>
          <a:lstStyle/>
          <a:p>
            <a:r>
              <a:rPr lang="en-IN" sz="3600" dirty="0">
                <a:solidFill>
                  <a:schemeClr val="tx1"/>
                </a:solidFill>
                <a:effectLst/>
                <a:latin typeface="Arial" panose="020B0604020202020204" pitchFamily="34" charset="0"/>
                <a:ea typeface="Calibri" panose="020F0502020204030204" pitchFamily="34" charset="0"/>
                <a:cs typeface="Arial" panose="020B0604020202020204" pitchFamily="34" charset="0"/>
              </a:rPr>
              <a:t>SMART SENSOR-ENABLED TECHNOLOGIES AND IMPLANTS</a:t>
            </a:r>
          </a:p>
          <a:p>
            <a:endParaRPr lang="en-US"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528579" y="1645410"/>
            <a:ext cx="11134842" cy="4851328"/>
          </a:xfrm>
          <a:prstGeom prst="rect">
            <a:avLst/>
          </a:prstGeom>
          <a:noFill/>
        </p:spPr>
        <p:txBody>
          <a:bodyPr wrap="square" rIns="0" rtlCol="0">
            <a:spAutoFit/>
          </a:bodyPr>
          <a:lstStyle/>
          <a:p>
            <a:pPr marL="342900" lvl="0" indent="-342900" algn="just">
              <a:lnSpc>
                <a:spcPct val="107000"/>
              </a:lnSpc>
              <a:spcAft>
                <a:spcPts val="2700"/>
              </a:spcAft>
              <a:buSzPts val="1000"/>
              <a:buFont typeface="Symbol" panose="05050102010706020507" pitchFamily="18" charset="2"/>
              <a:buChar char=""/>
              <a:tabLst>
                <a:tab pos="457200" algn="l"/>
              </a:tabLs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Smart implants have embedded sensors that provide real-time information to surgeons for positioning and post-operative evaluation for better patient care throughout the treatment pathway. </a:t>
            </a:r>
            <a:endParaRPr lang="en-IN" dirty="0">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07000"/>
              </a:lnSpc>
              <a:spcAft>
                <a:spcPts val="2700"/>
              </a:spcAft>
              <a:buSzPts val="1000"/>
              <a:buFont typeface="Symbol" panose="05050102010706020507" pitchFamily="18" charset="2"/>
              <a:buChar char=""/>
              <a:tabLst>
                <a:tab pos="457200" algn="l"/>
              </a:tabLs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These implants have the potential to reduce periprosthetic infection, which is a growing problem in </a:t>
            </a: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orthopedic</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practice.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2700"/>
              </a:spcAft>
              <a:buSzPts val="1000"/>
              <a:buFont typeface="Symbol" panose="05050102010706020507" pitchFamily="18" charset="2"/>
              <a:buChar char=""/>
              <a:tabLst>
                <a:tab pos="457200" algn="l"/>
              </a:tabLs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Sensor-enabled technologies have given health care providers a choice of unique, cost-effective products.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2700"/>
              </a:spcAft>
              <a:buSzPts val="1000"/>
              <a:buFont typeface="Symbol" panose="05050102010706020507" pitchFamily="18" charset="2"/>
              <a:buChar char=""/>
              <a:tabLst>
                <a:tab pos="457200" algn="l"/>
              </a:tabLst>
            </a:pP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Companies that operate in this space include Zimmer Biomet and </a:t>
            </a: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OrthoSensor</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which entered into a co-marketing partnership for smart implants. Stryker and </a:t>
            </a:r>
            <a:r>
              <a:rPr lang="en-IN" sz="1800" dirty="0" err="1">
                <a:solidFill>
                  <a:srgbClr val="333333"/>
                </a:solidFill>
                <a:effectLst/>
                <a:latin typeface="Arial" panose="020B0604020202020204" pitchFamily="34" charset="0"/>
                <a:ea typeface="Times New Roman" panose="02020603050405020304" pitchFamily="18" charset="0"/>
                <a:cs typeface="Arial" panose="020B0604020202020204" pitchFamily="34" charset="0"/>
              </a:rPr>
              <a:t>OrthoSensor</a:t>
            </a:r>
            <a:r>
              <a:rPr lang="en-IN" sz="1800" dirty="0">
                <a:solidFill>
                  <a:srgbClr val="333333"/>
                </a:solidFill>
                <a:effectLst/>
                <a:latin typeface="Arial" panose="020B0604020202020204" pitchFamily="34" charset="0"/>
                <a:ea typeface="Times New Roman" panose="02020603050405020304" pitchFamily="18" charset="0"/>
                <a:cs typeface="Arial" panose="020B0604020202020204" pitchFamily="34" charset="0"/>
              </a:rPr>
              <a:t> are working on a smart knee implant to optimize joint balance during total knee arthroplasty.</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012128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313791"/>
            <a:ext cx="12192000" cy="679761"/>
          </a:xfrm>
        </p:spPr>
        <p:txBody>
          <a:bodyPr/>
          <a:lstStyle/>
          <a:p>
            <a:r>
              <a:rPr lang="en-IN" dirty="0">
                <a:solidFill>
                  <a:srgbClr val="333333"/>
                </a:solidFill>
                <a:effectLst/>
                <a:latin typeface="Arial" panose="020B0604020202020204" pitchFamily="34" charset="0"/>
                <a:ea typeface="Calibri" panose="020F0502020204030204" pitchFamily="34" charset="0"/>
              </a:rPr>
              <a:t>3-D PRINTING TECHNOLOGY</a:t>
            </a:r>
            <a:endParaRPr lang="en-US" dirty="0">
              <a:solidFill>
                <a:schemeClr val="tx1"/>
              </a:solidFill>
              <a:latin typeface="Arial" panose="020B0604020202020204" pitchFamily="34" charset="0"/>
            </a:endParaRP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206833" y="1182787"/>
            <a:ext cx="6927298" cy="5153334"/>
          </a:xfrm>
          <a:prstGeom prst="rect">
            <a:avLst/>
          </a:prstGeom>
          <a:noFill/>
        </p:spPr>
        <p:txBody>
          <a:bodyPr wrap="square" rIns="0" rtlCol="0">
            <a:spAutoFit/>
          </a:bodyPr>
          <a:lstStyle/>
          <a:p>
            <a:pPr marL="342900" lvl="0" indent="-342900" algn="just">
              <a:lnSpc>
                <a:spcPct val="107000"/>
              </a:lnSpc>
              <a:buSzPts val="1000"/>
              <a:buFont typeface="Symbol" panose="05050102010706020507" pitchFamily="18" charset="2"/>
              <a:buChar char=""/>
              <a:tabLst>
                <a:tab pos="457200" algn="l"/>
              </a:tabLst>
            </a:pPr>
            <a:r>
              <a:rPr lang="en-IN" sz="1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One important benefit of 3D printing in the </a:t>
            </a:r>
            <a:r>
              <a:rPr lang="en-IN" sz="1800" spc="4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orthopedic</a:t>
            </a:r>
            <a:r>
              <a:rPr lang="en-IN" sz="1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field is for testing and planning purposes. </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buSzPts val="1000"/>
              <a:buFont typeface="Symbol" panose="05050102010706020507" pitchFamily="18" charset="2"/>
              <a:buChar char=""/>
              <a:tabLst>
                <a:tab pos="457200" algn="l"/>
              </a:tabLst>
            </a:pPr>
            <a:r>
              <a:rPr lang="en-IN" sz="1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The ability to test treatments or implants on exactly accurate models is important.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lvl="0" indent="-285750" algn="just">
              <a:lnSpc>
                <a:spcPct val="107000"/>
              </a:lnSpc>
              <a:buSzPts val="1000"/>
              <a:buFont typeface="Arial" panose="020B0604020202020204" pitchFamily="34" charset="0"/>
              <a:buChar char="•"/>
              <a:tabLst>
                <a:tab pos="457200" algn="l"/>
              </a:tabLst>
            </a:pPr>
            <a:r>
              <a:rPr lang="en-IN" sz="1800" spc="4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Orthopedic</a:t>
            </a:r>
            <a:r>
              <a:rPr lang="en-IN" sz="1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 surgeons can use 3D printed models to plan their surgery better, and even can use it during surgery for guidance.</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lvl="0" indent="-285750" algn="just">
              <a:lnSpc>
                <a:spcPct val="107000"/>
              </a:lnSpc>
              <a:spcAft>
                <a:spcPts val="800"/>
              </a:spcAft>
              <a:buSzPts val="1000"/>
              <a:buFont typeface="Arial" panose="020B0604020202020204" pitchFamily="34" charset="0"/>
              <a:buChar char="•"/>
              <a:tabLst>
                <a:tab pos="457200" algn="l"/>
              </a:tabLst>
            </a:pPr>
            <a:r>
              <a:rPr lang="en-IN" sz="1800" spc="40" dirty="0">
                <a:solidFill>
                  <a:srgbClr val="000000"/>
                </a:solidFill>
                <a:effectLst/>
                <a:latin typeface="Arial" panose="020B0604020202020204" pitchFamily="34" charset="0"/>
                <a:ea typeface="Calibri" panose="020F0502020204030204" pitchFamily="34" charset="0"/>
                <a:cs typeface="Arial" panose="020B0604020202020204" pitchFamily="34" charset="0"/>
              </a:rPr>
              <a:t>Some surgeons will even perform the surgery beforehand on the 3D printed model, so they are more ready for the actual procedure. </a:t>
            </a:r>
          </a:p>
          <a:p>
            <a:pPr marL="285750" indent="-285750" algn="just">
              <a:lnSpc>
                <a:spcPct val="107000"/>
              </a:lnSpc>
              <a:spcAft>
                <a:spcPts val="800"/>
              </a:spcAft>
              <a:buSzPts val="1000"/>
              <a:buFont typeface="Arial" panose="020B0604020202020204" pitchFamily="34" charset="0"/>
              <a:buChar char="•"/>
              <a:tabLst>
                <a:tab pos="457200" algn="l"/>
              </a:tabLst>
            </a:pPr>
            <a:r>
              <a:rPr lang="en-IN" sz="1800" spc="4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cases of degeneration, the printed bones can be compared to other anatomical models and the patient’s other bones, so manufacturing of implanted parts can be better guided.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lnSpc>
                <a:spcPct val="107000"/>
              </a:lnSpc>
              <a:spcAft>
                <a:spcPts val="800"/>
              </a:spcAft>
              <a:buSzPts val="1000"/>
              <a:buFont typeface="Arial" panose="020B0604020202020204" pitchFamily="34" charset="0"/>
              <a:buChar char="•"/>
              <a:tabLst>
                <a:tab pos="457200" algn="l"/>
              </a:tabLst>
            </a:pPr>
            <a:r>
              <a:rPr lang="en-IN" sz="1800" spc="40" dirty="0">
                <a:solidFill>
                  <a:srgbClr val="000000"/>
                </a:solidFill>
                <a:effectLst/>
                <a:latin typeface="Calibri" panose="020F0502020204030204" pitchFamily="34" charset="0"/>
                <a:ea typeface="Calibri" panose="020F0502020204030204" pitchFamily="34" charset="0"/>
              </a:rPr>
              <a:t>Printing 3D replicas of deformed feet and ankles can greatly assist in surgery</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72562"/>
            <a:ext cx="12192000" cy="7854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reeform 107">
            <a:extLst>
              <a:ext uri="{FF2B5EF4-FFF2-40B4-BE49-F238E27FC236}">
                <a16:creationId xmlns:a16="http://schemas.microsoft.com/office/drawing/2014/main" id="{B01D1F9F-423C-40F0-9B46-72A5F526F666}"/>
              </a:ext>
            </a:extLst>
          </p:cNvPr>
          <p:cNvSpPr>
            <a:spLocks noChangeAspect="1"/>
          </p:cNvSpPr>
          <p:nvPr/>
        </p:nvSpPr>
        <p:spPr>
          <a:xfrm>
            <a:off x="11672565" y="6200375"/>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700"/>
          </a:p>
        </p:txBody>
      </p:sp>
      <p:pic>
        <p:nvPicPr>
          <p:cNvPr id="13" name="Picture 12">
            <a:extLst>
              <a:ext uri="{FF2B5EF4-FFF2-40B4-BE49-F238E27FC236}">
                <a16:creationId xmlns:a16="http://schemas.microsoft.com/office/drawing/2014/main" id="{07857C0A-77E7-4916-B650-BA97C542C6A4}"/>
              </a:ext>
            </a:extLst>
          </p:cNvPr>
          <p:cNvPicPr/>
          <p:nvPr/>
        </p:nvPicPr>
        <p:blipFill>
          <a:blip r:embed="rId2">
            <a:extLst>
              <a:ext uri="{28A0092B-C50C-407E-A947-70E740481C1C}">
                <a14:useLocalDpi xmlns:a14="http://schemas.microsoft.com/office/drawing/2010/main" val="0"/>
              </a:ext>
            </a:extLst>
          </a:blip>
          <a:stretch>
            <a:fillRect/>
          </a:stretch>
        </p:blipFill>
        <p:spPr>
          <a:xfrm>
            <a:off x="7483672" y="1740563"/>
            <a:ext cx="4358787" cy="3350309"/>
          </a:xfrm>
          <a:prstGeom prst="rect">
            <a:avLst/>
          </a:prstGeom>
        </p:spPr>
      </p:pic>
    </p:spTree>
    <p:extLst>
      <p:ext uri="{BB962C8B-B14F-4D97-AF65-F5344CB8AC3E}">
        <p14:creationId xmlns:p14="http://schemas.microsoft.com/office/powerpoint/2010/main" val="998951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1508B73-E98A-4BF0-96B7-98C16747B1F7}"/>
              </a:ext>
            </a:extLst>
          </p:cNvPr>
          <p:cNvSpPr/>
          <p:nvPr/>
        </p:nvSpPr>
        <p:spPr>
          <a:xfrm>
            <a:off x="0" y="6072562"/>
            <a:ext cx="12192000" cy="7854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11573197" cy="724247"/>
          </a:xfrm>
        </p:spPr>
        <p:txBody>
          <a:bodyPr/>
          <a:lstStyle/>
          <a:p>
            <a:r>
              <a:rPr lang="en-US" dirty="0"/>
              <a:t>INTERNAL ORGANS</a:t>
            </a:r>
          </a:p>
        </p:txBody>
      </p:sp>
      <p:grpSp>
        <p:nvGrpSpPr>
          <p:cNvPr id="3" name="Group 2">
            <a:extLst>
              <a:ext uri="{FF2B5EF4-FFF2-40B4-BE49-F238E27FC236}">
                <a16:creationId xmlns:a16="http://schemas.microsoft.com/office/drawing/2014/main" id="{D4E9D8A3-9C7B-44A7-8AA0-2C64763B3FEF}"/>
              </a:ext>
            </a:extLst>
          </p:cNvPr>
          <p:cNvGrpSpPr/>
          <p:nvPr/>
        </p:nvGrpSpPr>
        <p:grpSpPr>
          <a:xfrm>
            <a:off x="6271099" y="3211245"/>
            <a:ext cx="5775854" cy="3568219"/>
            <a:chOff x="5814569" y="2460779"/>
            <a:chExt cx="5833992" cy="3604135"/>
          </a:xfrm>
        </p:grpSpPr>
        <p:sp>
          <p:nvSpPr>
            <p:cNvPr id="16" name="Freeform: Shape 15">
              <a:extLst>
                <a:ext uri="{FF2B5EF4-FFF2-40B4-BE49-F238E27FC236}">
                  <a16:creationId xmlns:a16="http://schemas.microsoft.com/office/drawing/2014/main" id="{C18B4465-35A1-441A-B6AA-B282E6BEA4EB}"/>
                </a:ext>
              </a:extLst>
            </p:cNvPr>
            <p:cNvSpPr/>
            <p:nvPr/>
          </p:nvSpPr>
          <p:spPr>
            <a:xfrm>
              <a:off x="5814569" y="2460779"/>
              <a:ext cx="5833992" cy="3604135"/>
            </a:xfrm>
            <a:custGeom>
              <a:avLst/>
              <a:gdLst>
                <a:gd name="connsiteX0" fmla="*/ 10401086 w 10391775"/>
                <a:gd name="connsiteY0" fmla="*/ 5277803 h 6419850"/>
                <a:gd name="connsiteX1" fmla="*/ 10346794 w 10391775"/>
                <a:gd name="connsiteY1" fmla="*/ 5213985 h 6419850"/>
                <a:gd name="connsiteX2" fmla="*/ 10257258 w 10391775"/>
                <a:gd name="connsiteY2" fmla="*/ 5204460 h 6419850"/>
                <a:gd name="connsiteX3" fmla="*/ 10055329 w 10391775"/>
                <a:gd name="connsiteY3" fmla="*/ 5180648 h 6419850"/>
                <a:gd name="connsiteX4" fmla="*/ 9990558 w 10391775"/>
                <a:gd name="connsiteY4" fmla="*/ 5137785 h 6419850"/>
                <a:gd name="connsiteX5" fmla="*/ 9946744 w 10391775"/>
                <a:gd name="connsiteY5" fmla="*/ 5097780 h 6419850"/>
                <a:gd name="connsiteX6" fmla="*/ 8430363 w 10391775"/>
                <a:gd name="connsiteY6" fmla="*/ 3751898 h 6419850"/>
                <a:gd name="connsiteX7" fmla="*/ 8434173 w 10391775"/>
                <a:gd name="connsiteY7" fmla="*/ 3711893 h 6419850"/>
                <a:gd name="connsiteX8" fmla="*/ 8403694 w 10391775"/>
                <a:gd name="connsiteY8" fmla="*/ 3470910 h 6419850"/>
                <a:gd name="connsiteX9" fmla="*/ 8289394 w 10391775"/>
                <a:gd name="connsiteY9" fmla="*/ 3220403 h 6419850"/>
                <a:gd name="connsiteX10" fmla="*/ 8270344 w 10391775"/>
                <a:gd name="connsiteY10" fmla="*/ 3156585 h 6419850"/>
                <a:gd name="connsiteX11" fmla="*/ 8249389 w 10391775"/>
                <a:gd name="connsiteY11" fmla="*/ 2998470 h 6419850"/>
                <a:gd name="connsiteX12" fmla="*/ 8235101 w 10391775"/>
                <a:gd name="connsiteY12" fmla="*/ 2959418 h 6419850"/>
                <a:gd name="connsiteX13" fmla="*/ 8251294 w 10391775"/>
                <a:gd name="connsiteY13" fmla="*/ 2849880 h 6419850"/>
                <a:gd name="connsiteX14" fmla="*/ 8243673 w 10391775"/>
                <a:gd name="connsiteY14" fmla="*/ 2742248 h 6419850"/>
                <a:gd name="connsiteX15" fmla="*/ 8164616 w 10391775"/>
                <a:gd name="connsiteY15" fmla="*/ 2652713 h 6419850"/>
                <a:gd name="connsiteX16" fmla="*/ 7905536 w 10391775"/>
                <a:gd name="connsiteY16" fmla="*/ 2518410 h 6419850"/>
                <a:gd name="connsiteX17" fmla="*/ 7904584 w 10391775"/>
                <a:gd name="connsiteY17" fmla="*/ 2516505 h 6419850"/>
                <a:gd name="connsiteX18" fmla="*/ 7896964 w 10391775"/>
                <a:gd name="connsiteY18" fmla="*/ 2493645 h 6419850"/>
                <a:gd name="connsiteX19" fmla="*/ 7984594 w 10391775"/>
                <a:gd name="connsiteY19" fmla="*/ 2342198 h 6419850"/>
                <a:gd name="connsiteX20" fmla="*/ 7993166 w 10391775"/>
                <a:gd name="connsiteY20" fmla="*/ 2317433 h 6419850"/>
                <a:gd name="connsiteX21" fmla="*/ 8005548 w 10391775"/>
                <a:gd name="connsiteY21" fmla="*/ 2270760 h 6419850"/>
                <a:gd name="connsiteX22" fmla="*/ 7965544 w 10391775"/>
                <a:gd name="connsiteY22" fmla="*/ 2142173 h 6419850"/>
                <a:gd name="connsiteX23" fmla="*/ 7956971 w 10391775"/>
                <a:gd name="connsiteY23" fmla="*/ 2039303 h 6419850"/>
                <a:gd name="connsiteX24" fmla="*/ 7962686 w 10391775"/>
                <a:gd name="connsiteY24" fmla="*/ 2036445 h 6419850"/>
                <a:gd name="connsiteX25" fmla="*/ 7979831 w 10391775"/>
                <a:gd name="connsiteY25" fmla="*/ 1876425 h 6419850"/>
                <a:gd name="connsiteX26" fmla="*/ 7975069 w 10391775"/>
                <a:gd name="connsiteY26" fmla="*/ 1875473 h 6419850"/>
                <a:gd name="connsiteX27" fmla="*/ 7950303 w 10391775"/>
                <a:gd name="connsiteY27" fmla="*/ 1832610 h 6419850"/>
                <a:gd name="connsiteX28" fmla="*/ 7813144 w 10391775"/>
                <a:gd name="connsiteY28" fmla="*/ 1753553 h 6419850"/>
                <a:gd name="connsiteX29" fmla="*/ 7776948 w 10391775"/>
                <a:gd name="connsiteY29" fmla="*/ 1728788 h 6419850"/>
                <a:gd name="connsiteX30" fmla="*/ 7735039 w 10391775"/>
                <a:gd name="connsiteY30" fmla="*/ 1305878 h 6419850"/>
                <a:gd name="connsiteX31" fmla="*/ 7711226 w 10391775"/>
                <a:gd name="connsiteY31" fmla="*/ 1237298 h 6419850"/>
                <a:gd name="connsiteX32" fmla="*/ 7568351 w 10391775"/>
                <a:gd name="connsiteY32" fmla="*/ 1065848 h 6419850"/>
                <a:gd name="connsiteX33" fmla="*/ 7569303 w 10391775"/>
                <a:gd name="connsiteY33" fmla="*/ 963930 h 6419850"/>
                <a:gd name="connsiteX34" fmla="*/ 7568351 w 10391775"/>
                <a:gd name="connsiteY34" fmla="*/ 962025 h 6419850"/>
                <a:gd name="connsiteX35" fmla="*/ 7596926 w 10391775"/>
                <a:gd name="connsiteY35" fmla="*/ 897255 h 6419850"/>
                <a:gd name="connsiteX36" fmla="*/ 7595021 w 10391775"/>
                <a:gd name="connsiteY36" fmla="*/ 866775 h 6419850"/>
                <a:gd name="connsiteX37" fmla="*/ 7602641 w 10391775"/>
                <a:gd name="connsiteY37" fmla="*/ 864870 h 6419850"/>
                <a:gd name="connsiteX38" fmla="*/ 7610261 w 10391775"/>
                <a:gd name="connsiteY38" fmla="*/ 785813 h 6419850"/>
                <a:gd name="connsiteX39" fmla="*/ 7603594 w 10391775"/>
                <a:gd name="connsiteY39" fmla="*/ 657225 h 6419850"/>
                <a:gd name="connsiteX40" fmla="*/ 7553111 w 10391775"/>
                <a:gd name="connsiteY40" fmla="*/ 541020 h 6419850"/>
                <a:gd name="connsiteX41" fmla="*/ 7226403 w 10391775"/>
                <a:gd name="connsiteY41" fmla="*/ 168593 h 6419850"/>
                <a:gd name="connsiteX42" fmla="*/ 7071146 w 10391775"/>
                <a:gd name="connsiteY42" fmla="*/ 69533 h 6419850"/>
                <a:gd name="connsiteX43" fmla="*/ 6949226 w 10391775"/>
                <a:gd name="connsiteY43" fmla="*/ 19050 h 6419850"/>
                <a:gd name="connsiteX44" fmla="*/ 6880646 w 10391775"/>
                <a:gd name="connsiteY44" fmla="*/ 0 h 6419850"/>
                <a:gd name="connsiteX45" fmla="*/ 6833021 w 10391775"/>
                <a:gd name="connsiteY45" fmla="*/ 0 h 6419850"/>
                <a:gd name="connsiteX46" fmla="*/ 6680621 w 10391775"/>
                <a:gd name="connsiteY46" fmla="*/ 0 h 6419850"/>
                <a:gd name="connsiteX47" fmla="*/ 6671096 w 10391775"/>
                <a:gd name="connsiteY47" fmla="*/ 0 h 6419850"/>
                <a:gd name="connsiteX48" fmla="*/ 6641569 w 10391775"/>
                <a:gd name="connsiteY48" fmla="*/ 18098 h 6419850"/>
                <a:gd name="connsiteX49" fmla="*/ 6529173 w 10391775"/>
                <a:gd name="connsiteY49" fmla="*/ 48578 h 6419850"/>
                <a:gd name="connsiteX50" fmla="*/ 6318671 w 10391775"/>
                <a:gd name="connsiteY50" fmla="*/ 153353 h 6419850"/>
                <a:gd name="connsiteX51" fmla="*/ 6091976 w 10391775"/>
                <a:gd name="connsiteY51" fmla="*/ 457200 h 6419850"/>
                <a:gd name="connsiteX52" fmla="*/ 6071973 w 10391775"/>
                <a:gd name="connsiteY52" fmla="*/ 533400 h 6419850"/>
                <a:gd name="connsiteX53" fmla="*/ 6060544 w 10391775"/>
                <a:gd name="connsiteY53" fmla="*/ 606743 h 6419850"/>
                <a:gd name="connsiteX54" fmla="*/ 6052923 w 10391775"/>
                <a:gd name="connsiteY54" fmla="*/ 676275 h 6419850"/>
                <a:gd name="connsiteX55" fmla="*/ 6044351 w 10391775"/>
                <a:gd name="connsiteY55" fmla="*/ 802958 h 6419850"/>
                <a:gd name="connsiteX56" fmla="*/ 6013871 w 10391775"/>
                <a:gd name="connsiteY56" fmla="*/ 847725 h 6419850"/>
                <a:gd name="connsiteX57" fmla="*/ 5919573 w 10391775"/>
                <a:gd name="connsiteY57" fmla="*/ 1057275 h 6419850"/>
                <a:gd name="connsiteX58" fmla="*/ 6011014 w 10391775"/>
                <a:gd name="connsiteY58" fmla="*/ 1267778 h 6419850"/>
                <a:gd name="connsiteX59" fmla="*/ 6011966 w 10391775"/>
                <a:gd name="connsiteY59" fmla="*/ 1276350 h 6419850"/>
                <a:gd name="connsiteX60" fmla="*/ 5880521 w 10391775"/>
                <a:gd name="connsiteY60" fmla="*/ 1524953 h 6419850"/>
                <a:gd name="connsiteX61" fmla="*/ 5801464 w 10391775"/>
                <a:gd name="connsiteY61" fmla="*/ 1797368 h 6419850"/>
                <a:gd name="connsiteX62" fmla="*/ 5794796 w 10391775"/>
                <a:gd name="connsiteY62" fmla="*/ 1829753 h 6419850"/>
                <a:gd name="connsiteX63" fmla="*/ 5792891 w 10391775"/>
                <a:gd name="connsiteY63" fmla="*/ 1846898 h 6419850"/>
                <a:gd name="connsiteX64" fmla="*/ 5792891 w 10391775"/>
                <a:gd name="connsiteY64" fmla="*/ 1846898 h 6419850"/>
                <a:gd name="connsiteX65" fmla="*/ 5785271 w 10391775"/>
                <a:gd name="connsiteY65" fmla="*/ 1896428 h 6419850"/>
                <a:gd name="connsiteX66" fmla="*/ 5772889 w 10391775"/>
                <a:gd name="connsiteY66" fmla="*/ 2006918 h 6419850"/>
                <a:gd name="connsiteX67" fmla="*/ 5766221 w 10391775"/>
                <a:gd name="connsiteY67" fmla="*/ 2067878 h 6419850"/>
                <a:gd name="connsiteX68" fmla="*/ 5754791 w 10391775"/>
                <a:gd name="connsiteY68" fmla="*/ 2143125 h 6419850"/>
                <a:gd name="connsiteX69" fmla="*/ 5722406 w 10391775"/>
                <a:gd name="connsiteY69" fmla="*/ 2151698 h 6419850"/>
                <a:gd name="connsiteX70" fmla="*/ 5722406 w 10391775"/>
                <a:gd name="connsiteY70" fmla="*/ 2151698 h 6419850"/>
                <a:gd name="connsiteX71" fmla="*/ 5310926 w 10391775"/>
                <a:gd name="connsiteY71" fmla="*/ 2225993 h 6419850"/>
                <a:gd name="connsiteX72" fmla="*/ 5306164 w 10391775"/>
                <a:gd name="connsiteY72" fmla="*/ 2228850 h 6419850"/>
                <a:gd name="connsiteX73" fmla="*/ 5209009 w 10391775"/>
                <a:gd name="connsiteY73" fmla="*/ 2246948 h 6419850"/>
                <a:gd name="connsiteX74" fmla="*/ 5209009 w 10391775"/>
                <a:gd name="connsiteY74" fmla="*/ 2246948 h 6419850"/>
                <a:gd name="connsiteX75" fmla="*/ 5085184 w 10391775"/>
                <a:gd name="connsiteY75" fmla="*/ 2249805 h 6419850"/>
                <a:gd name="connsiteX76" fmla="*/ 5001364 w 10391775"/>
                <a:gd name="connsiteY76" fmla="*/ 2286000 h 6419850"/>
                <a:gd name="connsiteX77" fmla="*/ 4965169 w 10391775"/>
                <a:gd name="connsiteY77" fmla="*/ 2363153 h 6419850"/>
                <a:gd name="connsiteX78" fmla="*/ 4912781 w 10391775"/>
                <a:gd name="connsiteY78" fmla="*/ 2507933 h 6419850"/>
                <a:gd name="connsiteX79" fmla="*/ 4687039 w 10391775"/>
                <a:gd name="connsiteY79" fmla="*/ 2970848 h 6419850"/>
                <a:gd name="connsiteX80" fmla="*/ 4620364 w 10391775"/>
                <a:gd name="connsiteY80" fmla="*/ 3170873 h 6419850"/>
                <a:gd name="connsiteX81" fmla="*/ 4391764 w 10391775"/>
                <a:gd name="connsiteY81" fmla="*/ 3722370 h 6419850"/>
                <a:gd name="connsiteX82" fmla="*/ 4388906 w 10391775"/>
                <a:gd name="connsiteY82" fmla="*/ 3730943 h 6419850"/>
                <a:gd name="connsiteX83" fmla="*/ 4373666 w 10391775"/>
                <a:gd name="connsiteY83" fmla="*/ 3818573 h 6419850"/>
                <a:gd name="connsiteX84" fmla="*/ 4318421 w 10391775"/>
                <a:gd name="connsiteY84" fmla="*/ 3914775 h 6419850"/>
                <a:gd name="connsiteX85" fmla="*/ 4151733 w 10391775"/>
                <a:gd name="connsiteY85" fmla="*/ 4318635 h 6419850"/>
                <a:gd name="connsiteX86" fmla="*/ 4112681 w 10391775"/>
                <a:gd name="connsiteY86" fmla="*/ 4448175 h 6419850"/>
                <a:gd name="connsiteX87" fmla="*/ 3847886 w 10391775"/>
                <a:gd name="connsiteY87" fmla="*/ 4705350 h 6419850"/>
                <a:gd name="connsiteX88" fmla="*/ 3847886 w 10391775"/>
                <a:gd name="connsiteY88" fmla="*/ 4705350 h 6419850"/>
                <a:gd name="connsiteX89" fmla="*/ 3669768 w 10391775"/>
                <a:gd name="connsiteY89" fmla="*/ 4745355 h 6419850"/>
                <a:gd name="connsiteX90" fmla="*/ 3535466 w 10391775"/>
                <a:gd name="connsiteY90" fmla="*/ 4855845 h 6419850"/>
                <a:gd name="connsiteX91" fmla="*/ 3506891 w 10391775"/>
                <a:gd name="connsiteY91" fmla="*/ 4887278 h 6419850"/>
                <a:gd name="connsiteX92" fmla="*/ 3123986 w 10391775"/>
                <a:gd name="connsiteY92" fmla="*/ 3693795 h 6419850"/>
                <a:gd name="connsiteX93" fmla="*/ 3077314 w 10391775"/>
                <a:gd name="connsiteY93" fmla="*/ 3657600 h 6419850"/>
                <a:gd name="connsiteX94" fmla="*/ 48363 w 10391775"/>
                <a:gd name="connsiteY94" fmla="*/ 3403283 h 6419850"/>
                <a:gd name="connsiteX95" fmla="*/ 10263 w 10391775"/>
                <a:gd name="connsiteY95" fmla="*/ 3453765 h 6419850"/>
                <a:gd name="connsiteX96" fmla="*/ 783693 w 10391775"/>
                <a:gd name="connsiteY96" fmla="*/ 5687378 h 6419850"/>
                <a:gd name="connsiteX97" fmla="*/ 858941 w 10391775"/>
                <a:gd name="connsiteY97" fmla="*/ 5751195 h 6419850"/>
                <a:gd name="connsiteX98" fmla="*/ 3812644 w 10391775"/>
                <a:gd name="connsiteY98" fmla="*/ 6414135 h 6419850"/>
                <a:gd name="connsiteX99" fmla="*/ 3882176 w 10391775"/>
                <a:gd name="connsiteY99" fmla="*/ 6414135 h 6419850"/>
                <a:gd name="connsiteX100" fmla="*/ 5439514 w 10391775"/>
                <a:gd name="connsiteY100" fmla="*/ 5869305 h 6419850"/>
                <a:gd name="connsiteX101" fmla="*/ 5500473 w 10391775"/>
                <a:gd name="connsiteY101" fmla="*/ 5750243 h 6419850"/>
                <a:gd name="connsiteX102" fmla="*/ 5409986 w 10391775"/>
                <a:gd name="connsiteY102" fmla="*/ 5628323 h 6419850"/>
                <a:gd name="connsiteX103" fmla="*/ 4356521 w 10391775"/>
                <a:gd name="connsiteY103" fmla="*/ 5469255 h 6419850"/>
                <a:gd name="connsiteX104" fmla="*/ 4083153 w 10391775"/>
                <a:gd name="connsiteY104" fmla="*/ 5431155 h 6419850"/>
                <a:gd name="connsiteX105" fmla="*/ 4065056 w 10391775"/>
                <a:gd name="connsiteY105" fmla="*/ 5359718 h 6419850"/>
                <a:gd name="connsiteX106" fmla="*/ 4126969 w 10391775"/>
                <a:gd name="connsiteY106" fmla="*/ 5299710 h 6419850"/>
                <a:gd name="connsiteX107" fmla="*/ 4185071 w 10391775"/>
                <a:gd name="connsiteY107" fmla="*/ 5245418 h 6419850"/>
                <a:gd name="connsiteX108" fmla="*/ 4386048 w 10391775"/>
                <a:gd name="connsiteY108" fmla="*/ 5192078 h 6419850"/>
                <a:gd name="connsiteX109" fmla="*/ 4485109 w 10391775"/>
                <a:gd name="connsiteY109" fmla="*/ 5096828 h 6419850"/>
                <a:gd name="connsiteX110" fmla="*/ 4500348 w 10391775"/>
                <a:gd name="connsiteY110" fmla="*/ 5039678 h 6419850"/>
                <a:gd name="connsiteX111" fmla="*/ 4657511 w 10391775"/>
                <a:gd name="connsiteY111" fmla="*/ 4881563 h 6419850"/>
                <a:gd name="connsiteX112" fmla="*/ 4657511 w 10391775"/>
                <a:gd name="connsiteY112" fmla="*/ 4880610 h 6419850"/>
                <a:gd name="connsiteX113" fmla="*/ 4685134 w 10391775"/>
                <a:gd name="connsiteY113" fmla="*/ 4792028 h 6419850"/>
                <a:gd name="connsiteX114" fmla="*/ 4729901 w 10391775"/>
                <a:gd name="connsiteY114" fmla="*/ 4742498 h 6419850"/>
                <a:gd name="connsiteX115" fmla="*/ 5028034 w 10391775"/>
                <a:gd name="connsiteY115" fmla="*/ 4289108 h 6419850"/>
                <a:gd name="connsiteX116" fmla="*/ 5041369 w 10391775"/>
                <a:gd name="connsiteY116" fmla="*/ 4235768 h 6419850"/>
                <a:gd name="connsiteX117" fmla="*/ 5100423 w 10391775"/>
                <a:gd name="connsiteY117" fmla="*/ 3920490 h 6419850"/>
                <a:gd name="connsiteX118" fmla="*/ 5154716 w 10391775"/>
                <a:gd name="connsiteY118" fmla="*/ 3794760 h 6419850"/>
                <a:gd name="connsiteX119" fmla="*/ 5224248 w 10391775"/>
                <a:gd name="connsiteY119" fmla="*/ 3719513 h 6419850"/>
                <a:gd name="connsiteX120" fmla="*/ 5241394 w 10391775"/>
                <a:gd name="connsiteY120" fmla="*/ 3794760 h 6419850"/>
                <a:gd name="connsiteX121" fmla="*/ 5235678 w 10391775"/>
                <a:gd name="connsiteY121" fmla="*/ 3905250 h 6419850"/>
                <a:gd name="connsiteX122" fmla="*/ 5229964 w 10391775"/>
                <a:gd name="connsiteY122" fmla="*/ 4012883 h 6419850"/>
                <a:gd name="connsiteX123" fmla="*/ 5192816 w 10391775"/>
                <a:gd name="connsiteY123" fmla="*/ 4169093 h 6419850"/>
                <a:gd name="connsiteX124" fmla="*/ 5158526 w 10391775"/>
                <a:gd name="connsiteY124" fmla="*/ 4288155 h 6419850"/>
                <a:gd name="connsiteX125" fmla="*/ 5112806 w 10391775"/>
                <a:gd name="connsiteY125" fmla="*/ 4455795 h 6419850"/>
                <a:gd name="connsiteX126" fmla="*/ 5102328 w 10391775"/>
                <a:gd name="connsiteY126" fmla="*/ 4551045 h 6419850"/>
                <a:gd name="connsiteX127" fmla="*/ 5102328 w 10391775"/>
                <a:gd name="connsiteY127" fmla="*/ 4606290 h 6419850"/>
                <a:gd name="connsiteX128" fmla="*/ 5086136 w 10391775"/>
                <a:gd name="connsiteY128" fmla="*/ 4851083 h 6419850"/>
                <a:gd name="connsiteX129" fmla="*/ 5083278 w 10391775"/>
                <a:gd name="connsiteY129" fmla="*/ 5066348 h 6419850"/>
                <a:gd name="connsiteX130" fmla="*/ 5190911 w 10391775"/>
                <a:gd name="connsiteY130" fmla="*/ 5172075 h 6419850"/>
                <a:gd name="connsiteX131" fmla="*/ 7493103 w 10391775"/>
                <a:gd name="connsiteY131" fmla="*/ 5171123 h 6419850"/>
                <a:gd name="connsiteX132" fmla="*/ 7540728 w 10391775"/>
                <a:gd name="connsiteY132" fmla="*/ 5113973 h 6419850"/>
                <a:gd name="connsiteX133" fmla="*/ 7531203 w 10391775"/>
                <a:gd name="connsiteY133" fmla="*/ 5035868 h 6419850"/>
                <a:gd name="connsiteX134" fmla="*/ 7530251 w 10391775"/>
                <a:gd name="connsiteY134" fmla="*/ 4920615 h 6419850"/>
                <a:gd name="connsiteX135" fmla="*/ 7515964 w 10391775"/>
                <a:gd name="connsiteY135" fmla="*/ 4822508 h 6419850"/>
                <a:gd name="connsiteX136" fmla="*/ 7527394 w 10391775"/>
                <a:gd name="connsiteY136" fmla="*/ 4438650 h 6419850"/>
                <a:gd name="connsiteX137" fmla="*/ 7640741 w 10391775"/>
                <a:gd name="connsiteY137" fmla="*/ 4023360 h 6419850"/>
                <a:gd name="connsiteX138" fmla="*/ 7640741 w 10391775"/>
                <a:gd name="connsiteY138" fmla="*/ 4026218 h 6419850"/>
                <a:gd name="connsiteX139" fmla="*/ 7695986 w 10391775"/>
                <a:gd name="connsiteY139" fmla="*/ 4155758 h 6419850"/>
                <a:gd name="connsiteX140" fmla="*/ 7802666 w 10391775"/>
                <a:gd name="connsiteY140" fmla="*/ 4413885 h 6419850"/>
                <a:gd name="connsiteX141" fmla="*/ 7836956 w 10391775"/>
                <a:gd name="connsiteY141" fmla="*/ 4534853 h 6419850"/>
                <a:gd name="connsiteX142" fmla="*/ 7897916 w 10391775"/>
                <a:gd name="connsiteY142" fmla="*/ 4672965 h 6419850"/>
                <a:gd name="connsiteX143" fmla="*/ 8019836 w 10391775"/>
                <a:gd name="connsiteY143" fmla="*/ 4934903 h 6419850"/>
                <a:gd name="connsiteX144" fmla="*/ 8265581 w 10391775"/>
                <a:gd name="connsiteY144" fmla="*/ 5229225 h 6419850"/>
                <a:gd name="connsiteX145" fmla="*/ 8308444 w 10391775"/>
                <a:gd name="connsiteY145" fmla="*/ 5270183 h 6419850"/>
                <a:gd name="connsiteX146" fmla="*/ 8274153 w 10391775"/>
                <a:gd name="connsiteY146" fmla="*/ 5303520 h 6419850"/>
                <a:gd name="connsiteX147" fmla="*/ 7787426 w 10391775"/>
                <a:gd name="connsiteY147" fmla="*/ 5428298 h 6419850"/>
                <a:gd name="connsiteX148" fmla="*/ 7721703 w 10391775"/>
                <a:gd name="connsiteY148" fmla="*/ 5471160 h 6419850"/>
                <a:gd name="connsiteX149" fmla="*/ 7721703 w 10391775"/>
                <a:gd name="connsiteY149" fmla="*/ 5471160 h 6419850"/>
                <a:gd name="connsiteX150" fmla="*/ 7721703 w 10391775"/>
                <a:gd name="connsiteY150" fmla="*/ 5472113 h 6419850"/>
                <a:gd name="connsiteX151" fmla="*/ 7720751 w 10391775"/>
                <a:gd name="connsiteY151" fmla="*/ 5585460 h 6419850"/>
                <a:gd name="connsiteX152" fmla="*/ 7937921 w 10391775"/>
                <a:gd name="connsiteY152" fmla="*/ 5749290 h 6419850"/>
                <a:gd name="connsiteX153" fmla="*/ 8677061 w 10391775"/>
                <a:gd name="connsiteY153" fmla="*/ 5865495 h 6419850"/>
                <a:gd name="connsiteX154" fmla="*/ 8818983 w 10391775"/>
                <a:gd name="connsiteY154" fmla="*/ 5855018 h 6419850"/>
                <a:gd name="connsiteX155" fmla="*/ 8869466 w 10391775"/>
                <a:gd name="connsiteY155" fmla="*/ 5896928 h 6419850"/>
                <a:gd name="connsiteX156" fmla="*/ 8889469 w 10391775"/>
                <a:gd name="connsiteY156" fmla="*/ 6042660 h 6419850"/>
                <a:gd name="connsiteX157" fmla="*/ 8942808 w 10391775"/>
                <a:gd name="connsiteY157" fmla="*/ 6113145 h 6419850"/>
                <a:gd name="connsiteX158" fmla="*/ 9099019 w 10391775"/>
                <a:gd name="connsiteY158" fmla="*/ 6154103 h 6419850"/>
                <a:gd name="connsiteX159" fmla="*/ 9242846 w 10391775"/>
                <a:gd name="connsiteY159" fmla="*/ 6126480 h 6419850"/>
                <a:gd name="connsiteX160" fmla="*/ 9308569 w 10391775"/>
                <a:gd name="connsiteY160" fmla="*/ 6058853 h 6419850"/>
                <a:gd name="connsiteX161" fmla="*/ 9356194 w 10391775"/>
                <a:gd name="connsiteY161" fmla="*/ 6027420 h 6419850"/>
                <a:gd name="connsiteX162" fmla="*/ 9422869 w 10391775"/>
                <a:gd name="connsiteY162" fmla="*/ 6022658 h 6419850"/>
                <a:gd name="connsiteX163" fmla="*/ 10102000 w 10391775"/>
                <a:gd name="connsiteY163" fmla="*/ 5926455 h 6419850"/>
                <a:gd name="connsiteX164" fmla="*/ 10171533 w 10391775"/>
                <a:gd name="connsiteY164" fmla="*/ 5972175 h 6419850"/>
                <a:gd name="connsiteX165" fmla="*/ 10227731 w 10391775"/>
                <a:gd name="connsiteY165" fmla="*/ 6017895 h 6419850"/>
                <a:gd name="connsiteX166" fmla="*/ 10331554 w 10391775"/>
                <a:gd name="connsiteY166" fmla="*/ 6008370 h 6419850"/>
                <a:gd name="connsiteX167" fmla="*/ 10399181 w 10391775"/>
                <a:gd name="connsiteY167" fmla="*/ 5937885 h 6419850"/>
                <a:gd name="connsiteX168" fmla="*/ 10401086 w 10391775"/>
                <a:gd name="connsiteY168" fmla="*/ 5277803 h 6419850"/>
                <a:gd name="connsiteX169" fmla="*/ 5120426 w 10391775"/>
                <a:gd name="connsiteY169" fmla="*/ 4653915 h 6419850"/>
                <a:gd name="connsiteX170" fmla="*/ 5120426 w 10391775"/>
                <a:gd name="connsiteY170" fmla="*/ 4650105 h 6419850"/>
                <a:gd name="connsiteX171" fmla="*/ 5121378 w 10391775"/>
                <a:gd name="connsiteY171" fmla="*/ 4652010 h 6419850"/>
                <a:gd name="connsiteX172" fmla="*/ 5120426 w 10391775"/>
                <a:gd name="connsiteY172" fmla="*/ 4653915 h 6419850"/>
                <a:gd name="connsiteX173" fmla="*/ 5252823 w 10391775"/>
                <a:gd name="connsiteY173" fmla="*/ 3790950 h 6419850"/>
                <a:gd name="connsiteX174" fmla="*/ 5252823 w 10391775"/>
                <a:gd name="connsiteY174" fmla="*/ 3790950 h 6419850"/>
                <a:gd name="connsiteX175" fmla="*/ 5250919 w 10391775"/>
                <a:gd name="connsiteY175" fmla="*/ 3791903 h 6419850"/>
                <a:gd name="connsiteX176" fmla="*/ 5252823 w 10391775"/>
                <a:gd name="connsiteY176" fmla="*/ 3790950 h 6419850"/>
                <a:gd name="connsiteX177" fmla="*/ 5252823 w 10391775"/>
                <a:gd name="connsiteY177" fmla="*/ 3790950 h 6419850"/>
                <a:gd name="connsiteX178" fmla="*/ 5253776 w 10391775"/>
                <a:gd name="connsiteY178" fmla="*/ 3801428 h 6419850"/>
                <a:gd name="connsiteX179" fmla="*/ 5253776 w 10391775"/>
                <a:gd name="connsiteY179" fmla="*/ 3801428 h 6419850"/>
                <a:gd name="connsiteX180" fmla="*/ 5253776 w 10391775"/>
                <a:gd name="connsiteY180" fmla="*/ 3801428 h 6419850"/>
                <a:gd name="connsiteX181" fmla="*/ 5253776 w 10391775"/>
                <a:gd name="connsiteY181" fmla="*/ 3801428 h 6419850"/>
                <a:gd name="connsiteX182" fmla="*/ 5253776 w 10391775"/>
                <a:gd name="connsiteY182" fmla="*/ 3801428 h 6419850"/>
                <a:gd name="connsiteX183" fmla="*/ 5253776 w 10391775"/>
                <a:gd name="connsiteY183" fmla="*/ 3801428 h 6419850"/>
                <a:gd name="connsiteX184" fmla="*/ 7520726 w 10391775"/>
                <a:gd name="connsiteY184" fmla="*/ 5030153 h 6419850"/>
                <a:gd name="connsiteX185" fmla="*/ 7520726 w 10391775"/>
                <a:gd name="connsiteY185" fmla="*/ 5030153 h 6419850"/>
                <a:gd name="connsiteX186" fmla="*/ 7520726 w 10391775"/>
                <a:gd name="connsiteY186" fmla="*/ 5030153 h 6419850"/>
                <a:gd name="connsiteX187" fmla="*/ 7520726 w 10391775"/>
                <a:gd name="connsiteY187" fmla="*/ 5030153 h 6419850"/>
                <a:gd name="connsiteX188" fmla="*/ 7243548 w 10391775"/>
                <a:gd name="connsiteY188" fmla="*/ 2096453 h 6419850"/>
                <a:gd name="connsiteX189" fmla="*/ 7243548 w 10391775"/>
                <a:gd name="connsiteY189" fmla="*/ 2096453 h 6419850"/>
                <a:gd name="connsiteX190" fmla="*/ 7273076 w 10391775"/>
                <a:gd name="connsiteY190" fmla="*/ 1983105 h 6419850"/>
                <a:gd name="connsiteX191" fmla="*/ 7281648 w 10391775"/>
                <a:gd name="connsiteY191" fmla="*/ 1962150 h 6419850"/>
                <a:gd name="connsiteX192" fmla="*/ 7311176 w 10391775"/>
                <a:gd name="connsiteY192" fmla="*/ 1991678 h 6419850"/>
                <a:gd name="connsiteX193" fmla="*/ 7311176 w 10391775"/>
                <a:gd name="connsiteY193" fmla="*/ 1991678 h 6419850"/>
                <a:gd name="connsiteX194" fmla="*/ 7328321 w 10391775"/>
                <a:gd name="connsiteY194" fmla="*/ 2002155 h 6419850"/>
                <a:gd name="connsiteX195" fmla="*/ 7368326 w 10391775"/>
                <a:gd name="connsiteY195" fmla="*/ 2017395 h 6419850"/>
                <a:gd name="connsiteX196" fmla="*/ 7243548 w 10391775"/>
                <a:gd name="connsiteY196" fmla="*/ 2096453 h 6419850"/>
                <a:gd name="connsiteX197" fmla="*/ 7532156 w 10391775"/>
                <a:gd name="connsiteY197" fmla="*/ 1809750 h 6419850"/>
                <a:gd name="connsiteX198" fmla="*/ 7414046 w 10391775"/>
                <a:gd name="connsiteY198" fmla="*/ 1876425 h 6419850"/>
                <a:gd name="connsiteX199" fmla="*/ 7302603 w 10391775"/>
                <a:gd name="connsiteY199" fmla="*/ 1913573 h 6419850"/>
                <a:gd name="connsiteX200" fmla="*/ 7427381 w 10391775"/>
                <a:gd name="connsiteY200" fmla="*/ 1719263 h 6419850"/>
                <a:gd name="connsiteX201" fmla="*/ 7463576 w 10391775"/>
                <a:gd name="connsiteY201" fmla="*/ 1725930 h 6419850"/>
                <a:gd name="connsiteX202" fmla="*/ 7536919 w 10391775"/>
                <a:gd name="connsiteY202" fmla="*/ 1766888 h 6419850"/>
                <a:gd name="connsiteX203" fmla="*/ 7532156 w 10391775"/>
                <a:gd name="connsiteY203" fmla="*/ 1809750 h 6419850"/>
                <a:gd name="connsiteX204" fmla="*/ 7635026 w 10391775"/>
                <a:gd name="connsiteY204" fmla="*/ 2258378 h 6419850"/>
                <a:gd name="connsiteX205" fmla="*/ 7633121 w 10391775"/>
                <a:gd name="connsiteY205" fmla="*/ 2275523 h 6419850"/>
                <a:gd name="connsiteX206" fmla="*/ 7625501 w 10391775"/>
                <a:gd name="connsiteY206" fmla="*/ 2306003 h 6419850"/>
                <a:gd name="connsiteX207" fmla="*/ 7555969 w 10391775"/>
                <a:gd name="connsiteY207" fmla="*/ 2381250 h 6419850"/>
                <a:gd name="connsiteX208" fmla="*/ 7591211 w 10391775"/>
                <a:gd name="connsiteY208" fmla="*/ 2235518 h 6419850"/>
                <a:gd name="connsiteX209" fmla="*/ 7624548 w 10391775"/>
                <a:gd name="connsiteY209" fmla="*/ 2190750 h 6419850"/>
                <a:gd name="connsiteX210" fmla="*/ 7624548 w 10391775"/>
                <a:gd name="connsiteY210" fmla="*/ 2190750 h 6419850"/>
                <a:gd name="connsiteX211" fmla="*/ 7635026 w 10391775"/>
                <a:gd name="connsiteY211" fmla="*/ 2258378 h 6419850"/>
                <a:gd name="connsiteX212" fmla="*/ 7758851 w 10391775"/>
                <a:gd name="connsiteY212" fmla="*/ 1743075 h 6419850"/>
                <a:gd name="connsiteX213" fmla="*/ 7757898 w 10391775"/>
                <a:gd name="connsiteY213" fmla="*/ 1742123 h 6419850"/>
                <a:gd name="connsiteX214" fmla="*/ 7757898 w 10391775"/>
                <a:gd name="connsiteY214" fmla="*/ 1741170 h 6419850"/>
                <a:gd name="connsiteX215" fmla="*/ 7758851 w 10391775"/>
                <a:gd name="connsiteY215" fmla="*/ 1743075 h 6419850"/>
                <a:gd name="connsiteX216" fmla="*/ 7758851 w 10391775"/>
                <a:gd name="connsiteY216" fmla="*/ 1743075 h 6419850"/>
                <a:gd name="connsiteX217" fmla="*/ 9201888 w 10391775"/>
                <a:gd name="connsiteY217" fmla="*/ 6113145 h 6419850"/>
                <a:gd name="connsiteX218" fmla="*/ 9201888 w 10391775"/>
                <a:gd name="connsiteY218" fmla="*/ 6113145 h 6419850"/>
                <a:gd name="connsiteX219" fmla="*/ 9201888 w 10391775"/>
                <a:gd name="connsiteY219" fmla="*/ 6113145 h 6419850"/>
                <a:gd name="connsiteX220" fmla="*/ 9201888 w 10391775"/>
                <a:gd name="connsiteY220" fmla="*/ 6113145 h 6419850"/>
                <a:gd name="connsiteX221" fmla="*/ 9740050 w 10391775"/>
                <a:gd name="connsiteY221" fmla="*/ 5124450 h 6419850"/>
                <a:gd name="connsiteX222" fmla="*/ 8798029 w 10391775"/>
                <a:gd name="connsiteY222" fmla="*/ 5114925 h 6419850"/>
                <a:gd name="connsiteX223" fmla="*/ 8872323 w 10391775"/>
                <a:gd name="connsiteY223" fmla="*/ 4905375 h 6419850"/>
                <a:gd name="connsiteX224" fmla="*/ 8845654 w 10391775"/>
                <a:gd name="connsiteY224" fmla="*/ 4692015 h 6419850"/>
                <a:gd name="connsiteX225" fmla="*/ 8737069 w 10391775"/>
                <a:gd name="connsiteY225" fmla="*/ 4410075 h 6419850"/>
                <a:gd name="connsiteX226" fmla="*/ 8715161 w 10391775"/>
                <a:gd name="connsiteY226" fmla="*/ 4363403 h 6419850"/>
                <a:gd name="connsiteX227" fmla="*/ 8567523 w 10391775"/>
                <a:gd name="connsiteY227" fmla="*/ 4095750 h 6419850"/>
                <a:gd name="connsiteX228" fmla="*/ 8567523 w 10391775"/>
                <a:gd name="connsiteY228" fmla="*/ 4085273 h 6419850"/>
                <a:gd name="connsiteX229" fmla="*/ 8596098 w 10391775"/>
                <a:gd name="connsiteY229" fmla="*/ 4081463 h 6419850"/>
                <a:gd name="connsiteX230" fmla="*/ 9721000 w 10391775"/>
                <a:gd name="connsiteY230" fmla="*/ 5074920 h 6419850"/>
                <a:gd name="connsiteX231" fmla="*/ 9740050 w 10391775"/>
                <a:gd name="connsiteY231" fmla="*/ 5124450 h 64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0391775" h="6419850">
                  <a:moveTo>
                    <a:pt x="10401086" y="5277803"/>
                  </a:moveTo>
                  <a:cubicBezTo>
                    <a:pt x="10401086" y="5239703"/>
                    <a:pt x="10386798" y="5218748"/>
                    <a:pt x="10346794" y="5213985"/>
                  </a:cubicBezTo>
                  <a:cubicBezTo>
                    <a:pt x="10317266" y="5211128"/>
                    <a:pt x="10286786" y="5209223"/>
                    <a:pt x="10257258" y="5204460"/>
                  </a:cubicBezTo>
                  <a:cubicBezTo>
                    <a:pt x="10189631" y="5195888"/>
                    <a:pt x="10120098" y="5205413"/>
                    <a:pt x="10055329" y="5180648"/>
                  </a:cubicBezTo>
                  <a:cubicBezTo>
                    <a:pt x="10047708" y="5176838"/>
                    <a:pt x="10006750" y="5147310"/>
                    <a:pt x="9990558" y="5137785"/>
                  </a:cubicBezTo>
                  <a:cubicBezTo>
                    <a:pt x="9990558" y="5136833"/>
                    <a:pt x="9956269" y="5098733"/>
                    <a:pt x="9946744" y="5097780"/>
                  </a:cubicBezTo>
                  <a:cubicBezTo>
                    <a:pt x="9945791" y="5097780"/>
                    <a:pt x="8933283" y="4197668"/>
                    <a:pt x="8430363" y="3751898"/>
                  </a:cubicBezTo>
                  <a:cubicBezTo>
                    <a:pt x="8431316" y="3739515"/>
                    <a:pt x="8434173" y="3712845"/>
                    <a:pt x="8434173" y="3711893"/>
                  </a:cubicBezTo>
                  <a:cubicBezTo>
                    <a:pt x="8437031" y="3708083"/>
                    <a:pt x="8415123" y="3489008"/>
                    <a:pt x="8403694" y="3470910"/>
                  </a:cubicBezTo>
                  <a:cubicBezTo>
                    <a:pt x="8390358" y="3449003"/>
                    <a:pt x="8318921" y="3241358"/>
                    <a:pt x="8289394" y="3220403"/>
                  </a:cubicBezTo>
                  <a:cubicBezTo>
                    <a:pt x="8268439" y="3205163"/>
                    <a:pt x="8266534" y="3159443"/>
                    <a:pt x="8270344" y="3156585"/>
                  </a:cubicBezTo>
                  <a:cubicBezTo>
                    <a:pt x="8292251" y="3105150"/>
                    <a:pt x="8252246" y="2997518"/>
                    <a:pt x="8249389" y="2998470"/>
                  </a:cubicBezTo>
                  <a:cubicBezTo>
                    <a:pt x="8244626" y="2986088"/>
                    <a:pt x="8232244" y="2961323"/>
                    <a:pt x="8235101" y="2959418"/>
                  </a:cubicBezTo>
                  <a:cubicBezTo>
                    <a:pt x="8247484" y="2932748"/>
                    <a:pt x="8253198" y="2858453"/>
                    <a:pt x="8251294" y="2849880"/>
                  </a:cubicBezTo>
                  <a:cubicBezTo>
                    <a:pt x="8258914" y="2816543"/>
                    <a:pt x="8245578" y="2745105"/>
                    <a:pt x="8243673" y="2742248"/>
                  </a:cubicBezTo>
                  <a:cubicBezTo>
                    <a:pt x="8234148" y="2697480"/>
                    <a:pt x="8199859" y="2673668"/>
                    <a:pt x="8164616" y="2652713"/>
                  </a:cubicBezTo>
                  <a:cubicBezTo>
                    <a:pt x="8080796" y="2603183"/>
                    <a:pt x="7994119" y="2558415"/>
                    <a:pt x="7905536" y="2518410"/>
                  </a:cubicBezTo>
                  <a:cubicBezTo>
                    <a:pt x="7905536" y="2517458"/>
                    <a:pt x="7905536" y="2517458"/>
                    <a:pt x="7904584" y="2516505"/>
                  </a:cubicBezTo>
                  <a:cubicBezTo>
                    <a:pt x="7902678" y="2508885"/>
                    <a:pt x="7899821" y="2501265"/>
                    <a:pt x="7896964" y="2493645"/>
                  </a:cubicBezTo>
                  <a:cubicBezTo>
                    <a:pt x="7932206" y="2446973"/>
                    <a:pt x="7962686" y="2397443"/>
                    <a:pt x="7984594" y="2342198"/>
                  </a:cubicBezTo>
                  <a:cubicBezTo>
                    <a:pt x="7987451" y="2333625"/>
                    <a:pt x="7990309" y="2326005"/>
                    <a:pt x="7993166" y="2317433"/>
                  </a:cubicBezTo>
                  <a:cubicBezTo>
                    <a:pt x="7996976" y="2315528"/>
                    <a:pt x="8006501" y="2279333"/>
                    <a:pt x="8005548" y="2270760"/>
                  </a:cubicBezTo>
                  <a:cubicBezTo>
                    <a:pt x="8011264" y="2224088"/>
                    <a:pt x="7985546" y="2184083"/>
                    <a:pt x="7965544" y="2142173"/>
                  </a:cubicBezTo>
                  <a:cubicBezTo>
                    <a:pt x="7952209" y="2108835"/>
                    <a:pt x="7956019" y="2073593"/>
                    <a:pt x="7956971" y="2039303"/>
                  </a:cubicBezTo>
                  <a:cubicBezTo>
                    <a:pt x="7958876" y="2039303"/>
                    <a:pt x="7959828" y="2038350"/>
                    <a:pt x="7962686" y="2036445"/>
                  </a:cubicBezTo>
                  <a:cubicBezTo>
                    <a:pt x="7990309" y="1985010"/>
                    <a:pt x="8002691" y="1932623"/>
                    <a:pt x="7979831" y="1876425"/>
                  </a:cubicBezTo>
                  <a:cubicBezTo>
                    <a:pt x="7977926" y="1875473"/>
                    <a:pt x="7976973" y="1875473"/>
                    <a:pt x="7975069" y="1875473"/>
                  </a:cubicBezTo>
                  <a:cubicBezTo>
                    <a:pt x="7974116" y="1857375"/>
                    <a:pt x="7962686" y="1844993"/>
                    <a:pt x="7950303" y="1832610"/>
                  </a:cubicBezTo>
                  <a:cubicBezTo>
                    <a:pt x="7912203" y="1793558"/>
                    <a:pt x="7862673" y="1771650"/>
                    <a:pt x="7813144" y="1753553"/>
                  </a:cubicBezTo>
                  <a:cubicBezTo>
                    <a:pt x="7795998" y="1747838"/>
                    <a:pt x="7783616" y="1740218"/>
                    <a:pt x="7776948" y="1728788"/>
                  </a:cubicBezTo>
                  <a:cubicBezTo>
                    <a:pt x="7779806" y="1721168"/>
                    <a:pt x="7743611" y="1327785"/>
                    <a:pt x="7735039" y="1305878"/>
                  </a:cubicBezTo>
                  <a:cubicBezTo>
                    <a:pt x="7732181" y="1303973"/>
                    <a:pt x="7720751" y="1257300"/>
                    <a:pt x="7711226" y="1237298"/>
                  </a:cubicBezTo>
                  <a:cubicBezTo>
                    <a:pt x="7695034" y="1154430"/>
                    <a:pt x="7636931" y="1104900"/>
                    <a:pt x="7568351" y="1065848"/>
                  </a:cubicBezTo>
                  <a:cubicBezTo>
                    <a:pt x="7568351" y="1031558"/>
                    <a:pt x="7569303" y="998220"/>
                    <a:pt x="7569303" y="963930"/>
                  </a:cubicBezTo>
                  <a:cubicBezTo>
                    <a:pt x="7569303" y="962978"/>
                    <a:pt x="7568351" y="962978"/>
                    <a:pt x="7568351" y="962025"/>
                  </a:cubicBezTo>
                  <a:cubicBezTo>
                    <a:pt x="7571209" y="961073"/>
                    <a:pt x="7595973" y="920115"/>
                    <a:pt x="7596926" y="897255"/>
                  </a:cubicBezTo>
                  <a:cubicBezTo>
                    <a:pt x="7596926" y="894398"/>
                    <a:pt x="7595973" y="873443"/>
                    <a:pt x="7595021" y="866775"/>
                  </a:cubicBezTo>
                  <a:cubicBezTo>
                    <a:pt x="7596926" y="865823"/>
                    <a:pt x="7599784" y="865823"/>
                    <a:pt x="7602641" y="864870"/>
                  </a:cubicBezTo>
                  <a:cubicBezTo>
                    <a:pt x="7616928" y="845820"/>
                    <a:pt x="7614071" y="790575"/>
                    <a:pt x="7610261" y="785813"/>
                  </a:cubicBezTo>
                  <a:cubicBezTo>
                    <a:pt x="7619786" y="742950"/>
                    <a:pt x="7615976" y="700088"/>
                    <a:pt x="7603594" y="657225"/>
                  </a:cubicBezTo>
                  <a:cubicBezTo>
                    <a:pt x="7596926" y="614363"/>
                    <a:pt x="7575971" y="577215"/>
                    <a:pt x="7553111" y="541020"/>
                  </a:cubicBezTo>
                  <a:cubicBezTo>
                    <a:pt x="7463576" y="401003"/>
                    <a:pt x="7356896" y="274320"/>
                    <a:pt x="7226403" y="168593"/>
                  </a:cubicBezTo>
                  <a:cubicBezTo>
                    <a:pt x="7178778" y="129540"/>
                    <a:pt x="7128296" y="93345"/>
                    <a:pt x="7071146" y="69533"/>
                  </a:cubicBezTo>
                  <a:cubicBezTo>
                    <a:pt x="7059716" y="61913"/>
                    <a:pt x="6952084" y="22860"/>
                    <a:pt x="6949226" y="19050"/>
                  </a:cubicBezTo>
                  <a:cubicBezTo>
                    <a:pt x="6931128" y="-3810"/>
                    <a:pt x="6901601" y="12383"/>
                    <a:pt x="6880646" y="0"/>
                  </a:cubicBezTo>
                  <a:cubicBezTo>
                    <a:pt x="6864453" y="0"/>
                    <a:pt x="6849214" y="0"/>
                    <a:pt x="6833021" y="0"/>
                  </a:cubicBezTo>
                  <a:cubicBezTo>
                    <a:pt x="6801589" y="0"/>
                    <a:pt x="6699671" y="0"/>
                    <a:pt x="6680621" y="0"/>
                  </a:cubicBezTo>
                  <a:cubicBezTo>
                    <a:pt x="6677764" y="0"/>
                    <a:pt x="6673953" y="0"/>
                    <a:pt x="6671096" y="0"/>
                  </a:cubicBezTo>
                  <a:cubicBezTo>
                    <a:pt x="6668239" y="17145"/>
                    <a:pt x="6648236" y="7620"/>
                    <a:pt x="6641569" y="18098"/>
                  </a:cubicBezTo>
                  <a:cubicBezTo>
                    <a:pt x="6602516" y="20955"/>
                    <a:pt x="6565369" y="34290"/>
                    <a:pt x="6529173" y="48578"/>
                  </a:cubicBezTo>
                  <a:cubicBezTo>
                    <a:pt x="6452021" y="69533"/>
                    <a:pt x="6383441" y="107633"/>
                    <a:pt x="6318671" y="153353"/>
                  </a:cubicBezTo>
                  <a:cubicBezTo>
                    <a:pt x="6210086" y="229553"/>
                    <a:pt x="6128171" y="326708"/>
                    <a:pt x="6091976" y="457200"/>
                  </a:cubicBezTo>
                  <a:cubicBezTo>
                    <a:pt x="6086261" y="471488"/>
                    <a:pt x="6071021" y="521970"/>
                    <a:pt x="6071973" y="533400"/>
                  </a:cubicBezTo>
                  <a:cubicBezTo>
                    <a:pt x="6064353" y="557213"/>
                    <a:pt x="6059591" y="581978"/>
                    <a:pt x="6060544" y="606743"/>
                  </a:cubicBezTo>
                  <a:cubicBezTo>
                    <a:pt x="6050066" y="628650"/>
                    <a:pt x="6051971" y="652463"/>
                    <a:pt x="6052923" y="676275"/>
                  </a:cubicBezTo>
                  <a:cubicBezTo>
                    <a:pt x="6050066" y="718185"/>
                    <a:pt x="6045303" y="761048"/>
                    <a:pt x="6044351" y="802958"/>
                  </a:cubicBezTo>
                  <a:cubicBezTo>
                    <a:pt x="6044351" y="826770"/>
                    <a:pt x="6037684" y="838200"/>
                    <a:pt x="6013871" y="847725"/>
                  </a:cubicBezTo>
                  <a:cubicBezTo>
                    <a:pt x="5900523" y="892493"/>
                    <a:pt x="5879569" y="941070"/>
                    <a:pt x="5919573" y="1057275"/>
                  </a:cubicBezTo>
                  <a:cubicBezTo>
                    <a:pt x="5940528" y="1131570"/>
                    <a:pt x="5973866" y="1201103"/>
                    <a:pt x="6011014" y="1267778"/>
                  </a:cubicBezTo>
                  <a:cubicBezTo>
                    <a:pt x="6010061" y="1270635"/>
                    <a:pt x="6011014" y="1273493"/>
                    <a:pt x="6011966" y="1276350"/>
                  </a:cubicBezTo>
                  <a:cubicBezTo>
                    <a:pt x="5963389" y="1356360"/>
                    <a:pt x="5913859" y="1436370"/>
                    <a:pt x="5880521" y="1524953"/>
                  </a:cubicBezTo>
                  <a:cubicBezTo>
                    <a:pt x="5839564" y="1611630"/>
                    <a:pt x="5811941" y="1702118"/>
                    <a:pt x="5801464" y="1797368"/>
                  </a:cubicBezTo>
                  <a:cubicBezTo>
                    <a:pt x="5792891" y="1806893"/>
                    <a:pt x="5793844" y="1818323"/>
                    <a:pt x="5794796" y="1829753"/>
                  </a:cubicBezTo>
                  <a:cubicBezTo>
                    <a:pt x="5793844" y="1835468"/>
                    <a:pt x="5793844" y="1841183"/>
                    <a:pt x="5792891" y="1846898"/>
                  </a:cubicBezTo>
                  <a:cubicBezTo>
                    <a:pt x="5792891" y="1846898"/>
                    <a:pt x="5792891" y="1846898"/>
                    <a:pt x="5792891" y="1846898"/>
                  </a:cubicBezTo>
                  <a:cubicBezTo>
                    <a:pt x="5784319" y="1862138"/>
                    <a:pt x="5783366" y="1879283"/>
                    <a:pt x="5785271" y="1896428"/>
                  </a:cubicBezTo>
                  <a:cubicBezTo>
                    <a:pt x="5772889" y="1932623"/>
                    <a:pt x="5773841" y="1969770"/>
                    <a:pt x="5772889" y="2006918"/>
                  </a:cubicBezTo>
                  <a:cubicBezTo>
                    <a:pt x="5763364" y="2025968"/>
                    <a:pt x="5765269" y="2046923"/>
                    <a:pt x="5766221" y="2067878"/>
                  </a:cubicBezTo>
                  <a:cubicBezTo>
                    <a:pt x="5762411" y="2092643"/>
                    <a:pt x="5758601" y="2118360"/>
                    <a:pt x="5754791" y="2143125"/>
                  </a:cubicBezTo>
                  <a:cubicBezTo>
                    <a:pt x="5743361" y="2145030"/>
                    <a:pt x="5731931" y="2143125"/>
                    <a:pt x="5722406" y="2151698"/>
                  </a:cubicBezTo>
                  <a:cubicBezTo>
                    <a:pt x="5722406" y="2151698"/>
                    <a:pt x="5722406" y="2151698"/>
                    <a:pt x="5722406" y="2151698"/>
                  </a:cubicBezTo>
                  <a:cubicBezTo>
                    <a:pt x="5662398" y="2156460"/>
                    <a:pt x="5321403" y="2220278"/>
                    <a:pt x="5310926" y="2225993"/>
                  </a:cubicBezTo>
                  <a:cubicBezTo>
                    <a:pt x="5309021" y="2226945"/>
                    <a:pt x="5308069" y="2227898"/>
                    <a:pt x="5306164" y="2228850"/>
                  </a:cubicBezTo>
                  <a:cubicBezTo>
                    <a:pt x="5284256" y="2232660"/>
                    <a:pt x="5218534" y="2239328"/>
                    <a:pt x="5209009" y="2246948"/>
                  </a:cubicBezTo>
                  <a:cubicBezTo>
                    <a:pt x="5209009" y="2246948"/>
                    <a:pt x="5209009" y="2246948"/>
                    <a:pt x="5209009" y="2246948"/>
                  </a:cubicBezTo>
                  <a:cubicBezTo>
                    <a:pt x="5168051" y="2251710"/>
                    <a:pt x="5127094" y="2260283"/>
                    <a:pt x="5085184" y="2249805"/>
                  </a:cubicBezTo>
                  <a:cubicBezTo>
                    <a:pt x="5067086" y="2245043"/>
                    <a:pt x="5008984" y="2274570"/>
                    <a:pt x="5001364" y="2286000"/>
                  </a:cubicBezTo>
                  <a:cubicBezTo>
                    <a:pt x="4980409" y="2307908"/>
                    <a:pt x="4975646" y="2336483"/>
                    <a:pt x="4965169" y="2363153"/>
                  </a:cubicBezTo>
                  <a:cubicBezTo>
                    <a:pt x="4958501" y="2394585"/>
                    <a:pt x="4927069" y="2492693"/>
                    <a:pt x="4912781" y="2507933"/>
                  </a:cubicBezTo>
                  <a:cubicBezTo>
                    <a:pt x="4826103" y="2599373"/>
                    <a:pt x="4698469" y="2922270"/>
                    <a:pt x="4687039" y="2970848"/>
                  </a:cubicBezTo>
                  <a:cubicBezTo>
                    <a:pt x="4680371" y="2976563"/>
                    <a:pt x="4641319" y="3111818"/>
                    <a:pt x="4620364" y="3170873"/>
                  </a:cubicBezTo>
                  <a:cubicBezTo>
                    <a:pt x="4587978" y="3260408"/>
                    <a:pt x="4397478" y="3664268"/>
                    <a:pt x="4391764" y="3722370"/>
                  </a:cubicBezTo>
                  <a:cubicBezTo>
                    <a:pt x="4389859" y="3725228"/>
                    <a:pt x="4388906" y="3728085"/>
                    <a:pt x="4388906" y="3730943"/>
                  </a:cubicBezTo>
                  <a:cubicBezTo>
                    <a:pt x="4381286" y="3750945"/>
                    <a:pt x="4374619" y="3810000"/>
                    <a:pt x="4373666" y="3818573"/>
                  </a:cubicBezTo>
                  <a:cubicBezTo>
                    <a:pt x="4366998" y="3857625"/>
                    <a:pt x="4343186" y="3886200"/>
                    <a:pt x="4318421" y="3914775"/>
                  </a:cubicBezTo>
                  <a:cubicBezTo>
                    <a:pt x="4270796" y="3970020"/>
                    <a:pt x="4134589" y="4238625"/>
                    <a:pt x="4151733" y="4318635"/>
                  </a:cubicBezTo>
                  <a:cubicBezTo>
                    <a:pt x="4151733" y="4321493"/>
                    <a:pt x="4125064" y="4431983"/>
                    <a:pt x="4112681" y="4448175"/>
                  </a:cubicBezTo>
                  <a:cubicBezTo>
                    <a:pt x="4037433" y="4547235"/>
                    <a:pt x="3948851" y="4632008"/>
                    <a:pt x="3847886" y="4705350"/>
                  </a:cubicBezTo>
                  <a:cubicBezTo>
                    <a:pt x="3847886" y="4705350"/>
                    <a:pt x="3847886" y="4705350"/>
                    <a:pt x="3847886" y="4705350"/>
                  </a:cubicBezTo>
                  <a:cubicBezTo>
                    <a:pt x="3785973" y="4709160"/>
                    <a:pt x="3726918" y="4724400"/>
                    <a:pt x="3669768" y="4745355"/>
                  </a:cubicBezTo>
                  <a:cubicBezTo>
                    <a:pt x="3606903" y="4759643"/>
                    <a:pt x="3564993" y="4800600"/>
                    <a:pt x="3535466" y="4855845"/>
                  </a:cubicBezTo>
                  <a:cubicBezTo>
                    <a:pt x="3527846" y="4870133"/>
                    <a:pt x="3507843" y="4890135"/>
                    <a:pt x="3506891" y="4887278"/>
                  </a:cubicBezTo>
                  <a:cubicBezTo>
                    <a:pt x="3379256" y="4489133"/>
                    <a:pt x="3251621" y="4090988"/>
                    <a:pt x="3123986" y="3693795"/>
                  </a:cubicBezTo>
                  <a:cubicBezTo>
                    <a:pt x="3116366" y="3669030"/>
                    <a:pt x="3103983" y="3659505"/>
                    <a:pt x="3077314" y="3657600"/>
                  </a:cubicBezTo>
                  <a:cubicBezTo>
                    <a:pt x="2791564" y="3633788"/>
                    <a:pt x="444603" y="3435668"/>
                    <a:pt x="48363" y="3403283"/>
                  </a:cubicBezTo>
                  <a:cubicBezTo>
                    <a:pt x="-5929" y="3398520"/>
                    <a:pt x="-7834" y="3402330"/>
                    <a:pt x="10263" y="3453765"/>
                  </a:cubicBezTo>
                  <a:cubicBezTo>
                    <a:pt x="68366" y="3618548"/>
                    <a:pt x="722733" y="5509260"/>
                    <a:pt x="783693" y="5687378"/>
                  </a:cubicBezTo>
                  <a:cubicBezTo>
                    <a:pt x="797028" y="5724525"/>
                    <a:pt x="821793" y="5742623"/>
                    <a:pt x="858941" y="5751195"/>
                  </a:cubicBezTo>
                  <a:cubicBezTo>
                    <a:pt x="1196126" y="5827395"/>
                    <a:pt x="3562136" y="6356033"/>
                    <a:pt x="3812644" y="6414135"/>
                  </a:cubicBezTo>
                  <a:cubicBezTo>
                    <a:pt x="3835503" y="6419850"/>
                    <a:pt x="3858364" y="6423660"/>
                    <a:pt x="3882176" y="6414135"/>
                  </a:cubicBezTo>
                  <a:cubicBezTo>
                    <a:pt x="3978378" y="6374130"/>
                    <a:pt x="5427131" y="5882640"/>
                    <a:pt x="5439514" y="5869305"/>
                  </a:cubicBezTo>
                  <a:cubicBezTo>
                    <a:pt x="5436656" y="5863590"/>
                    <a:pt x="5498569" y="5767388"/>
                    <a:pt x="5500473" y="5750243"/>
                  </a:cubicBezTo>
                  <a:cubicBezTo>
                    <a:pt x="5514761" y="5647373"/>
                    <a:pt x="5511903" y="5643563"/>
                    <a:pt x="5409986" y="5628323"/>
                  </a:cubicBezTo>
                  <a:cubicBezTo>
                    <a:pt x="5058514" y="5574030"/>
                    <a:pt x="4707994" y="5520690"/>
                    <a:pt x="4356521" y="5469255"/>
                  </a:cubicBezTo>
                  <a:cubicBezTo>
                    <a:pt x="4266034" y="5455920"/>
                    <a:pt x="4175546" y="5434965"/>
                    <a:pt x="4083153" y="5431155"/>
                  </a:cubicBezTo>
                  <a:cubicBezTo>
                    <a:pt x="4077439" y="5432108"/>
                    <a:pt x="4023146" y="5385435"/>
                    <a:pt x="4065056" y="5359718"/>
                  </a:cubicBezTo>
                  <a:cubicBezTo>
                    <a:pt x="4068866" y="5359718"/>
                    <a:pt x="4120301" y="5326380"/>
                    <a:pt x="4126969" y="5299710"/>
                  </a:cubicBezTo>
                  <a:cubicBezTo>
                    <a:pt x="4135541" y="5267325"/>
                    <a:pt x="4155544" y="5253990"/>
                    <a:pt x="4185071" y="5245418"/>
                  </a:cubicBezTo>
                  <a:cubicBezTo>
                    <a:pt x="4251746" y="5226368"/>
                    <a:pt x="4318421" y="5204460"/>
                    <a:pt x="4386048" y="5192078"/>
                  </a:cubicBezTo>
                  <a:cubicBezTo>
                    <a:pt x="4443198" y="5181600"/>
                    <a:pt x="4478441" y="5154930"/>
                    <a:pt x="4485109" y="5096828"/>
                  </a:cubicBezTo>
                  <a:cubicBezTo>
                    <a:pt x="4490823" y="5081588"/>
                    <a:pt x="4499396" y="5043488"/>
                    <a:pt x="4500348" y="5039678"/>
                  </a:cubicBezTo>
                  <a:cubicBezTo>
                    <a:pt x="4511778" y="5033963"/>
                    <a:pt x="4640366" y="4949190"/>
                    <a:pt x="4657511" y="4881563"/>
                  </a:cubicBezTo>
                  <a:cubicBezTo>
                    <a:pt x="4657511" y="4881563"/>
                    <a:pt x="4657511" y="4881563"/>
                    <a:pt x="4657511" y="4880610"/>
                  </a:cubicBezTo>
                  <a:cubicBezTo>
                    <a:pt x="4659416" y="4880610"/>
                    <a:pt x="4685134" y="4797743"/>
                    <a:pt x="4685134" y="4792028"/>
                  </a:cubicBezTo>
                  <a:cubicBezTo>
                    <a:pt x="4694659" y="4772025"/>
                    <a:pt x="4710851" y="4756785"/>
                    <a:pt x="4729901" y="4742498"/>
                  </a:cubicBezTo>
                  <a:cubicBezTo>
                    <a:pt x="4836581" y="4663440"/>
                    <a:pt x="5026128" y="4291965"/>
                    <a:pt x="5028034" y="4289108"/>
                  </a:cubicBezTo>
                  <a:cubicBezTo>
                    <a:pt x="5040416" y="4272915"/>
                    <a:pt x="5043273" y="4254818"/>
                    <a:pt x="5041369" y="4235768"/>
                  </a:cubicBezTo>
                  <a:cubicBezTo>
                    <a:pt x="5040416" y="4232910"/>
                    <a:pt x="5088994" y="4015740"/>
                    <a:pt x="5100423" y="3920490"/>
                  </a:cubicBezTo>
                  <a:cubicBezTo>
                    <a:pt x="5104234" y="3910965"/>
                    <a:pt x="5139476" y="3823335"/>
                    <a:pt x="5154716" y="3794760"/>
                  </a:cubicBezTo>
                  <a:cubicBezTo>
                    <a:pt x="5181386" y="3772853"/>
                    <a:pt x="5205198" y="3748088"/>
                    <a:pt x="5224248" y="3719513"/>
                  </a:cubicBezTo>
                  <a:cubicBezTo>
                    <a:pt x="5247109" y="3740468"/>
                    <a:pt x="5233773" y="3769995"/>
                    <a:pt x="5241394" y="3794760"/>
                  </a:cubicBezTo>
                  <a:cubicBezTo>
                    <a:pt x="5241394" y="3801428"/>
                    <a:pt x="5239489" y="3874770"/>
                    <a:pt x="5235678" y="3905250"/>
                  </a:cubicBezTo>
                  <a:cubicBezTo>
                    <a:pt x="5234726" y="3915728"/>
                    <a:pt x="5239489" y="3988118"/>
                    <a:pt x="5229964" y="4012883"/>
                  </a:cubicBezTo>
                  <a:cubicBezTo>
                    <a:pt x="5219486" y="4065270"/>
                    <a:pt x="5198531" y="4115753"/>
                    <a:pt x="5192816" y="4169093"/>
                  </a:cubicBezTo>
                  <a:cubicBezTo>
                    <a:pt x="5194721" y="4172903"/>
                    <a:pt x="5161384" y="4284345"/>
                    <a:pt x="5158526" y="4288155"/>
                  </a:cubicBezTo>
                  <a:cubicBezTo>
                    <a:pt x="5119473" y="4337685"/>
                    <a:pt x="5117569" y="4396740"/>
                    <a:pt x="5112806" y="4455795"/>
                  </a:cubicBezTo>
                  <a:cubicBezTo>
                    <a:pt x="5111853" y="4461510"/>
                    <a:pt x="5102328" y="4538663"/>
                    <a:pt x="5102328" y="4551045"/>
                  </a:cubicBezTo>
                  <a:cubicBezTo>
                    <a:pt x="5101376" y="4561523"/>
                    <a:pt x="5106139" y="4607243"/>
                    <a:pt x="5102328" y="4606290"/>
                  </a:cubicBezTo>
                  <a:cubicBezTo>
                    <a:pt x="5088994" y="4625340"/>
                    <a:pt x="5089946" y="4848225"/>
                    <a:pt x="5086136" y="4851083"/>
                  </a:cubicBezTo>
                  <a:cubicBezTo>
                    <a:pt x="5078516" y="4900613"/>
                    <a:pt x="5083278" y="5044440"/>
                    <a:pt x="5083278" y="5066348"/>
                  </a:cubicBezTo>
                  <a:cubicBezTo>
                    <a:pt x="5083278" y="5172075"/>
                    <a:pt x="5083278" y="5172075"/>
                    <a:pt x="5190911" y="5172075"/>
                  </a:cubicBezTo>
                  <a:cubicBezTo>
                    <a:pt x="5940528" y="5172075"/>
                    <a:pt x="7475006" y="5172075"/>
                    <a:pt x="7493103" y="5171123"/>
                  </a:cubicBezTo>
                  <a:cubicBezTo>
                    <a:pt x="7530251" y="5170170"/>
                    <a:pt x="7550253" y="5153978"/>
                    <a:pt x="7540728" y="5113973"/>
                  </a:cubicBezTo>
                  <a:cubicBezTo>
                    <a:pt x="7538823" y="5087303"/>
                    <a:pt x="7544539" y="5060633"/>
                    <a:pt x="7531203" y="5035868"/>
                  </a:cubicBezTo>
                  <a:cubicBezTo>
                    <a:pt x="7529298" y="5033010"/>
                    <a:pt x="7526441" y="4953000"/>
                    <a:pt x="7530251" y="4920615"/>
                  </a:cubicBezTo>
                  <a:cubicBezTo>
                    <a:pt x="7530251" y="4893945"/>
                    <a:pt x="7519773" y="4828223"/>
                    <a:pt x="7515964" y="4822508"/>
                  </a:cubicBezTo>
                  <a:cubicBezTo>
                    <a:pt x="7515964" y="4748213"/>
                    <a:pt x="7527394" y="4462463"/>
                    <a:pt x="7527394" y="4438650"/>
                  </a:cubicBezTo>
                  <a:cubicBezTo>
                    <a:pt x="7531203" y="4432935"/>
                    <a:pt x="7638836" y="4023360"/>
                    <a:pt x="7640741" y="4023360"/>
                  </a:cubicBezTo>
                  <a:cubicBezTo>
                    <a:pt x="7640741" y="4024313"/>
                    <a:pt x="7640741" y="4025265"/>
                    <a:pt x="7640741" y="4026218"/>
                  </a:cubicBezTo>
                  <a:cubicBezTo>
                    <a:pt x="7653123" y="4068128"/>
                    <a:pt x="7693128" y="4152900"/>
                    <a:pt x="7695986" y="4155758"/>
                  </a:cubicBezTo>
                  <a:cubicBezTo>
                    <a:pt x="7695034" y="4184333"/>
                    <a:pt x="7801714" y="4412933"/>
                    <a:pt x="7802666" y="4413885"/>
                  </a:cubicBezTo>
                  <a:cubicBezTo>
                    <a:pt x="7826478" y="4495800"/>
                    <a:pt x="7801714" y="4456748"/>
                    <a:pt x="7836956" y="4534853"/>
                  </a:cubicBezTo>
                  <a:cubicBezTo>
                    <a:pt x="7836003" y="4539615"/>
                    <a:pt x="7885534" y="4655820"/>
                    <a:pt x="7897916" y="4672965"/>
                  </a:cubicBezTo>
                  <a:cubicBezTo>
                    <a:pt x="7944589" y="4787265"/>
                    <a:pt x="8016978" y="4935855"/>
                    <a:pt x="8019836" y="4934903"/>
                  </a:cubicBezTo>
                  <a:cubicBezTo>
                    <a:pt x="8132231" y="5106353"/>
                    <a:pt x="8221766" y="5200650"/>
                    <a:pt x="8265581" y="5229225"/>
                  </a:cubicBezTo>
                  <a:cubicBezTo>
                    <a:pt x="8268439" y="5229225"/>
                    <a:pt x="8308444" y="5266373"/>
                    <a:pt x="8308444" y="5270183"/>
                  </a:cubicBezTo>
                  <a:cubicBezTo>
                    <a:pt x="8322731" y="5306378"/>
                    <a:pt x="8289394" y="5299710"/>
                    <a:pt x="8274153" y="5303520"/>
                  </a:cubicBezTo>
                  <a:cubicBezTo>
                    <a:pt x="8111276" y="5343525"/>
                    <a:pt x="7950303" y="5387340"/>
                    <a:pt x="7787426" y="5428298"/>
                  </a:cubicBezTo>
                  <a:cubicBezTo>
                    <a:pt x="7758851" y="5435918"/>
                    <a:pt x="7733134" y="5445443"/>
                    <a:pt x="7721703" y="5471160"/>
                  </a:cubicBezTo>
                  <a:cubicBezTo>
                    <a:pt x="7721703" y="5471160"/>
                    <a:pt x="7721703" y="5471160"/>
                    <a:pt x="7721703" y="5471160"/>
                  </a:cubicBezTo>
                  <a:cubicBezTo>
                    <a:pt x="7721703" y="5471160"/>
                    <a:pt x="7721703" y="5471160"/>
                    <a:pt x="7721703" y="5472113"/>
                  </a:cubicBezTo>
                  <a:cubicBezTo>
                    <a:pt x="7719798" y="5476875"/>
                    <a:pt x="7711226" y="5553075"/>
                    <a:pt x="7720751" y="5585460"/>
                  </a:cubicBezTo>
                  <a:cubicBezTo>
                    <a:pt x="7743611" y="5622608"/>
                    <a:pt x="7885534" y="5739765"/>
                    <a:pt x="7937921" y="5749290"/>
                  </a:cubicBezTo>
                  <a:cubicBezTo>
                    <a:pt x="8046506" y="5769293"/>
                    <a:pt x="8536091" y="5876925"/>
                    <a:pt x="8677061" y="5865495"/>
                  </a:cubicBezTo>
                  <a:cubicBezTo>
                    <a:pt x="8724686" y="5861685"/>
                    <a:pt x="8771358" y="5853113"/>
                    <a:pt x="8818983" y="5855018"/>
                  </a:cubicBezTo>
                  <a:cubicBezTo>
                    <a:pt x="8849463" y="5855970"/>
                    <a:pt x="8865656" y="5865495"/>
                    <a:pt x="8869466" y="5896928"/>
                  </a:cubicBezTo>
                  <a:cubicBezTo>
                    <a:pt x="8875181" y="5945505"/>
                    <a:pt x="8882800" y="5994083"/>
                    <a:pt x="8889469" y="6042660"/>
                  </a:cubicBezTo>
                  <a:cubicBezTo>
                    <a:pt x="8893279" y="6075998"/>
                    <a:pt x="8904708" y="6104573"/>
                    <a:pt x="8942808" y="6113145"/>
                  </a:cubicBezTo>
                  <a:cubicBezTo>
                    <a:pt x="8995196" y="6125528"/>
                    <a:pt x="9045679" y="6144578"/>
                    <a:pt x="9099019" y="6154103"/>
                  </a:cubicBezTo>
                  <a:cubicBezTo>
                    <a:pt x="9149500" y="6162675"/>
                    <a:pt x="9242846" y="6126480"/>
                    <a:pt x="9242846" y="6126480"/>
                  </a:cubicBezTo>
                  <a:cubicBezTo>
                    <a:pt x="9287613" y="6126480"/>
                    <a:pt x="9319046" y="6111240"/>
                    <a:pt x="9308569" y="6058853"/>
                  </a:cubicBezTo>
                  <a:cubicBezTo>
                    <a:pt x="9303806" y="6035993"/>
                    <a:pt x="9346669" y="6026468"/>
                    <a:pt x="9356194" y="6027420"/>
                  </a:cubicBezTo>
                  <a:cubicBezTo>
                    <a:pt x="9378100" y="6028373"/>
                    <a:pt x="9400008" y="6025515"/>
                    <a:pt x="9422869" y="6022658"/>
                  </a:cubicBezTo>
                  <a:cubicBezTo>
                    <a:pt x="9649563" y="5992178"/>
                    <a:pt x="9875306" y="5959793"/>
                    <a:pt x="10102000" y="5926455"/>
                  </a:cubicBezTo>
                  <a:cubicBezTo>
                    <a:pt x="10142006" y="5920740"/>
                    <a:pt x="10166771" y="5928360"/>
                    <a:pt x="10171533" y="5972175"/>
                  </a:cubicBezTo>
                  <a:cubicBezTo>
                    <a:pt x="10175344" y="6005513"/>
                    <a:pt x="10196298" y="6016943"/>
                    <a:pt x="10227731" y="6017895"/>
                  </a:cubicBezTo>
                  <a:cubicBezTo>
                    <a:pt x="10262973" y="6018848"/>
                    <a:pt x="10297263" y="6011228"/>
                    <a:pt x="10331554" y="6008370"/>
                  </a:cubicBezTo>
                  <a:cubicBezTo>
                    <a:pt x="10384894" y="6004560"/>
                    <a:pt x="10399181" y="5991225"/>
                    <a:pt x="10399181" y="5937885"/>
                  </a:cubicBezTo>
                  <a:cubicBezTo>
                    <a:pt x="10402038" y="5715953"/>
                    <a:pt x="10401086" y="5496878"/>
                    <a:pt x="10401086" y="5277803"/>
                  </a:cubicBezTo>
                  <a:close/>
                  <a:moveTo>
                    <a:pt x="5120426" y="4653915"/>
                  </a:moveTo>
                  <a:cubicBezTo>
                    <a:pt x="5120426" y="4652963"/>
                    <a:pt x="5120426" y="4652010"/>
                    <a:pt x="5120426" y="4650105"/>
                  </a:cubicBezTo>
                  <a:cubicBezTo>
                    <a:pt x="5120426" y="4651058"/>
                    <a:pt x="5120426" y="4651058"/>
                    <a:pt x="5121378" y="4652010"/>
                  </a:cubicBezTo>
                  <a:cubicBezTo>
                    <a:pt x="5121378" y="4652010"/>
                    <a:pt x="5120426" y="4652963"/>
                    <a:pt x="5120426" y="4653915"/>
                  </a:cubicBezTo>
                  <a:close/>
                  <a:moveTo>
                    <a:pt x="5252823" y="3790950"/>
                  </a:moveTo>
                  <a:cubicBezTo>
                    <a:pt x="5252823" y="3790950"/>
                    <a:pt x="5252823" y="3791903"/>
                    <a:pt x="5252823" y="3790950"/>
                  </a:cubicBezTo>
                  <a:cubicBezTo>
                    <a:pt x="5251871" y="3791903"/>
                    <a:pt x="5251871" y="3791903"/>
                    <a:pt x="5250919" y="3791903"/>
                  </a:cubicBezTo>
                  <a:cubicBezTo>
                    <a:pt x="5251871" y="3791903"/>
                    <a:pt x="5252823" y="3790950"/>
                    <a:pt x="5252823" y="3790950"/>
                  </a:cubicBezTo>
                  <a:cubicBezTo>
                    <a:pt x="5252823" y="3790950"/>
                    <a:pt x="5252823" y="3790950"/>
                    <a:pt x="5252823" y="3790950"/>
                  </a:cubicBezTo>
                  <a:close/>
                  <a:moveTo>
                    <a:pt x="5253776" y="3801428"/>
                  </a:moveTo>
                  <a:cubicBezTo>
                    <a:pt x="5253776" y="3801428"/>
                    <a:pt x="5253776" y="3801428"/>
                    <a:pt x="5253776" y="3801428"/>
                  </a:cubicBezTo>
                  <a:cubicBezTo>
                    <a:pt x="5253776" y="3801428"/>
                    <a:pt x="5253776" y="3801428"/>
                    <a:pt x="5253776" y="3801428"/>
                  </a:cubicBezTo>
                  <a:cubicBezTo>
                    <a:pt x="5253776" y="3801428"/>
                    <a:pt x="5253776" y="3801428"/>
                    <a:pt x="5253776" y="3801428"/>
                  </a:cubicBezTo>
                  <a:cubicBezTo>
                    <a:pt x="5253776" y="3801428"/>
                    <a:pt x="5253776" y="3801428"/>
                    <a:pt x="5253776" y="3801428"/>
                  </a:cubicBezTo>
                  <a:cubicBezTo>
                    <a:pt x="5253776" y="3801428"/>
                    <a:pt x="5253776" y="3801428"/>
                    <a:pt x="5253776" y="3801428"/>
                  </a:cubicBezTo>
                  <a:close/>
                  <a:moveTo>
                    <a:pt x="7520726" y="5030153"/>
                  </a:moveTo>
                  <a:cubicBezTo>
                    <a:pt x="7520726" y="5030153"/>
                    <a:pt x="7520726" y="5030153"/>
                    <a:pt x="7520726" y="5030153"/>
                  </a:cubicBezTo>
                  <a:cubicBezTo>
                    <a:pt x="7520726" y="5030153"/>
                    <a:pt x="7520726" y="5030153"/>
                    <a:pt x="7520726" y="5030153"/>
                  </a:cubicBezTo>
                  <a:cubicBezTo>
                    <a:pt x="7520726" y="5030153"/>
                    <a:pt x="7520726" y="5030153"/>
                    <a:pt x="7520726" y="5030153"/>
                  </a:cubicBezTo>
                  <a:close/>
                  <a:moveTo>
                    <a:pt x="7243548" y="2096453"/>
                  </a:moveTo>
                  <a:cubicBezTo>
                    <a:pt x="7243548" y="2095500"/>
                    <a:pt x="7243548" y="2095500"/>
                    <a:pt x="7243548" y="2096453"/>
                  </a:cubicBezTo>
                  <a:cubicBezTo>
                    <a:pt x="7227356" y="2051685"/>
                    <a:pt x="7243548" y="2016443"/>
                    <a:pt x="7273076" y="1983105"/>
                  </a:cubicBezTo>
                  <a:cubicBezTo>
                    <a:pt x="7277839" y="1977390"/>
                    <a:pt x="7281648" y="1969770"/>
                    <a:pt x="7281648" y="1962150"/>
                  </a:cubicBezTo>
                  <a:cubicBezTo>
                    <a:pt x="7292126" y="1971675"/>
                    <a:pt x="7301651" y="1981200"/>
                    <a:pt x="7311176" y="1991678"/>
                  </a:cubicBezTo>
                  <a:lnTo>
                    <a:pt x="7311176" y="1991678"/>
                  </a:lnTo>
                  <a:cubicBezTo>
                    <a:pt x="7314986" y="1999298"/>
                    <a:pt x="7319748" y="2003108"/>
                    <a:pt x="7328321" y="2002155"/>
                  </a:cubicBezTo>
                  <a:cubicBezTo>
                    <a:pt x="7339751" y="2006918"/>
                    <a:pt x="7351181" y="2010728"/>
                    <a:pt x="7368326" y="2017395"/>
                  </a:cubicBezTo>
                  <a:cubicBezTo>
                    <a:pt x="7321653" y="2038350"/>
                    <a:pt x="7280696" y="2064068"/>
                    <a:pt x="7243548" y="2096453"/>
                  </a:cubicBezTo>
                  <a:close/>
                  <a:moveTo>
                    <a:pt x="7532156" y="1809750"/>
                  </a:moveTo>
                  <a:cubicBezTo>
                    <a:pt x="7492151" y="1830705"/>
                    <a:pt x="7453098" y="1853565"/>
                    <a:pt x="7414046" y="1876425"/>
                  </a:cubicBezTo>
                  <a:cubicBezTo>
                    <a:pt x="7376898" y="1888808"/>
                    <a:pt x="7339751" y="1901190"/>
                    <a:pt x="7302603" y="1913573"/>
                  </a:cubicBezTo>
                  <a:cubicBezTo>
                    <a:pt x="7344514" y="1848803"/>
                    <a:pt x="7385471" y="1784033"/>
                    <a:pt x="7427381" y="1719263"/>
                  </a:cubicBezTo>
                  <a:cubicBezTo>
                    <a:pt x="7439764" y="1721168"/>
                    <a:pt x="7452146" y="1723073"/>
                    <a:pt x="7463576" y="1725930"/>
                  </a:cubicBezTo>
                  <a:cubicBezTo>
                    <a:pt x="7485484" y="1744028"/>
                    <a:pt x="7515964" y="1744980"/>
                    <a:pt x="7536919" y="1766888"/>
                  </a:cubicBezTo>
                  <a:cubicBezTo>
                    <a:pt x="7552159" y="1784985"/>
                    <a:pt x="7559778" y="1795463"/>
                    <a:pt x="7532156" y="1809750"/>
                  </a:cubicBezTo>
                  <a:close/>
                  <a:moveTo>
                    <a:pt x="7635026" y="2258378"/>
                  </a:moveTo>
                  <a:cubicBezTo>
                    <a:pt x="7634073" y="2264093"/>
                    <a:pt x="7634073" y="2269808"/>
                    <a:pt x="7633121" y="2275523"/>
                  </a:cubicBezTo>
                  <a:cubicBezTo>
                    <a:pt x="7626453" y="2285048"/>
                    <a:pt x="7624548" y="2294573"/>
                    <a:pt x="7625501" y="2306003"/>
                  </a:cubicBezTo>
                  <a:cubicBezTo>
                    <a:pt x="7610261" y="2336483"/>
                    <a:pt x="7592164" y="2366010"/>
                    <a:pt x="7555969" y="2381250"/>
                  </a:cubicBezTo>
                  <a:cubicBezTo>
                    <a:pt x="7543586" y="2325053"/>
                    <a:pt x="7547396" y="2276475"/>
                    <a:pt x="7591211" y="2235518"/>
                  </a:cubicBezTo>
                  <a:cubicBezTo>
                    <a:pt x="7604546" y="2223135"/>
                    <a:pt x="7613119" y="2205990"/>
                    <a:pt x="7624548" y="2190750"/>
                  </a:cubicBezTo>
                  <a:cubicBezTo>
                    <a:pt x="7624548" y="2190750"/>
                    <a:pt x="7624548" y="2190750"/>
                    <a:pt x="7624548" y="2190750"/>
                  </a:cubicBezTo>
                  <a:cubicBezTo>
                    <a:pt x="7647409" y="2210753"/>
                    <a:pt x="7626453" y="2236470"/>
                    <a:pt x="7635026" y="2258378"/>
                  </a:cubicBezTo>
                  <a:close/>
                  <a:moveTo>
                    <a:pt x="7758851" y="1743075"/>
                  </a:moveTo>
                  <a:cubicBezTo>
                    <a:pt x="7758851" y="1743075"/>
                    <a:pt x="7757898" y="1742123"/>
                    <a:pt x="7757898" y="1742123"/>
                  </a:cubicBezTo>
                  <a:cubicBezTo>
                    <a:pt x="7757898" y="1742123"/>
                    <a:pt x="7757898" y="1742123"/>
                    <a:pt x="7757898" y="1741170"/>
                  </a:cubicBezTo>
                  <a:cubicBezTo>
                    <a:pt x="7757898" y="1742123"/>
                    <a:pt x="7758851" y="1742123"/>
                    <a:pt x="7758851" y="1743075"/>
                  </a:cubicBezTo>
                  <a:cubicBezTo>
                    <a:pt x="7758851" y="1743075"/>
                    <a:pt x="7758851" y="1743075"/>
                    <a:pt x="7758851" y="1743075"/>
                  </a:cubicBezTo>
                  <a:close/>
                  <a:moveTo>
                    <a:pt x="9201888" y="6113145"/>
                  </a:moveTo>
                  <a:cubicBezTo>
                    <a:pt x="9201888" y="6113145"/>
                    <a:pt x="9200936" y="6113145"/>
                    <a:pt x="9201888" y="6113145"/>
                  </a:cubicBezTo>
                  <a:cubicBezTo>
                    <a:pt x="9201888" y="6112193"/>
                    <a:pt x="9201888" y="6112193"/>
                    <a:pt x="9201888" y="6113145"/>
                  </a:cubicBezTo>
                  <a:cubicBezTo>
                    <a:pt x="9201888" y="6112193"/>
                    <a:pt x="9201888" y="6113145"/>
                    <a:pt x="9201888" y="6113145"/>
                  </a:cubicBezTo>
                  <a:close/>
                  <a:moveTo>
                    <a:pt x="9740050" y="5124450"/>
                  </a:moveTo>
                  <a:cubicBezTo>
                    <a:pt x="9733383" y="5117783"/>
                    <a:pt x="9089494" y="5115878"/>
                    <a:pt x="8798029" y="5114925"/>
                  </a:cubicBezTo>
                  <a:cubicBezTo>
                    <a:pt x="8795171" y="5104448"/>
                    <a:pt x="8874229" y="4975860"/>
                    <a:pt x="8872323" y="4905375"/>
                  </a:cubicBezTo>
                  <a:cubicBezTo>
                    <a:pt x="8877086" y="4879658"/>
                    <a:pt x="8853273" y="4698683"/>
                    <a:pt x="8845654" y="4692015"/>
                  </a:cubicBezTo>
                  <a:cubicBezTo>
                    <a:pt x="8826604" y="4610100"/>
                    <a:pt x="8740879" y="4419600"/>
                    <a:pt x="8737069" y="4410075"/>
                  </a:cubicBezTo>
                  <a:cubicBezTo>
                    <a:pt x="8730400" y="4394835"/>
                    <a:pt x="8723733" y="4378643"/>
                    <a:pt x="8715161" y="4363403"/>
                  </a:cubicBezTo>
                  <a:cubicBezTo>
                    <a:pt x="8666583" y="4273868"/>
                    <a:pt x="8567523" y="4095750"/>
                    <a:pt x="8567523" y="4095750"/>
                  </a:cubicBezTo>
                  <a:cubicBezTo>
                    <a:pt x="8567523" y="4095750"/>
                    <a:pt x="8567523" y="4089083"/>
                    <a:pt x="8567523" y="4085273"/>
                  </a:cubicBezTo>
                  <a:cubicBezTo>
                    <a:pt x="8573238" y="4057650"/>
                    <a:pt x="8585621" y="4071938"/>
                    <a:pt x="8596098" y="4081463"/>
                  </a:cubicBezTo>
                  <a:cubicBezTo>
                    <a:pt x="8678013" y="4153853"/>
                    <a:pt x="9679091" y="5034915"/>
                    <a:pt x="9721000" y="5074920"/>
                  </a:cubicBezTo>
                  <a:cubicBezTo>
                    <a:pt x="9733383" y="5087303"/>
                    <a:pt x="9767673" y="5095875"/>
                    <a:pt x="9740050" y="5124450"/>
                  </a:cubicBezTo>
                  <a:close/>
                </a:path>
              </a:pathLst>
            </a:custGeom>
            <a:solidFill>
              <a:schemeClr val="accent5"/>
            </a:solidFill>
            <a:ln w="9525" cap="flat">
              <a:noFill/>
              <a:prstDash val="solid"/>
              <a:miter/>
            </a:ln>
          </p:spPr>
          <p:txBody>
            <a:bodyPr rtlCol="0" anchor="ctr"/>
            <a:lstStyle/>
            <a:p>
              <a:endParaRPr lang="en-US" dirty="0"/>
            </a:p>
          </p:txBody>
        </p:sp>
        <p:sp>
          <p:nvSpPr>
            <p:cNvPr id="5" name="Plus Sign 4">
              <a:extLst>
                <a:ext uri="{FF2B5EF4-FFF2-40B4-BE49-F238E27FC236}">
                  <a16:creationId xmlns:a16="http://schemas.microsoft.com/office/drawing/2014/main" id="{09D4715A-92C7-4853-B7BE-051ACE2CCDE9}"/>
                </a:ext>
              </a:extLst>
            </p:cNvPr>
            <p:cNvSpPr/>
            <p:nvPr/>
          </p:nvSpPr>
          <p:spPr>
            <a:xfrm>
              <a:off x="9615333" y="4240313"/>
              <a:ext cx="448003" cy="448003"/>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2681D84-B042-43FD-9804-E12F936BD43F}"/>
                </a:ext>
              </a:extLst>
            </p:cNvPr>
            <p:cNvGrpSpPr/>
            <p:nvPr/>
          </p:nvGrpSpPr>
          <p:grpSpPr>
            <a:xfrm rot="20857237">
              <a:off x="9024574" y="3519587"/>
              <a:ext cx="1109031" cy="1274933"/>
              <a:chOff x="8873991" y="3923317"/>
              <a:chExt cx="1109031" cy="1274933"/>
            </a:xfrm>
          </p:grpSpPr>
          <p:grpSp>
            <p:nvGrpSpPr>
              <p:cNvPr id="7" name="Group 6">
                <a:extLst>
                  <a:ext uri="{FF2B5EF4-FFF2-40B4-BE49-F238E27FC236}">
                    <a16:creationId xmlns:a16="http://schemas.microsoft.com/office/drawing/2014/main" id="{B0D7A995-E16C-44B4-A88B-9E2327CF2D5F}"/>
                  </a:ext>
                </a:extLst>
              </p:cNvPr>
              <p:cNvGrpSpPr/>
              <p:nvPr/>
            </p:nvGrpSpPr>
            <p:grpSpPr>
              <a:xfrm>
                <a:off x="8932620" y="3923317"/>
                <a:ext cx="1050402" cy="1274933"/>
                <a:chOff x="8772175" y="4670224"/>
                <a:chExt cx="1050402" cy="1274933"/>
              </a:xfrm>
              <a:solidFill>
                <a:schemeClr val="bg1"/>
              </a:solidFill>
            </p:grpSpPr>
            <p:sp>
              <p:nvSpPr>
                <p:cNvPr id="11" name="Freeform: Shape 10">
                  <a:extLst>
                    <a:ext uri="{FF2B5EF4-FFF2-40B4-BE49-F238E27FC236}">
                      <a16:creationId xmlns:a16="http://schemas.microsoft.com/office/drawing/2014/main" id="{3C7C7204-B0AC-48CB-9A5C-4220110A607D}"/>
                    </a:ext>
                  </a:extLst>
                </p:cNvPr>
                <p:cNvSpPr/>
                <p:nvPr/>
              </p:nvSpPr>
              <p:spPr>
                <a:xfrm rot="567401">
                  <a:off x="8772175" y="4670224"/>
                  <a:ext cx="116160" cy="704068"/>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grpFill/>
                <a:ln w="685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CED0C4E-D3B0-42AC-BB83-EE47FC7E5C40}"/>
                    </a:ext>
                  </a:extLst>
                </p:cNvPr>
                <p:cNvSpPr/>
                <p:nvPr/>
              </p:nvSpPr>
              <p:spPr>
                <a:xfrm rot="2624473">
                  <a:off x="9205359" y="5419204"/>
                  <a:ext cx="175807" cy="376730"/>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grpFill/>
                <a:ln w="685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5E08D90-57A3-44A9-B9C3-A1DC2F2716D6}"/>
                    </a:ext>
                  </a:extLst>
                </p:cNvPr>
                <p:cNvSpPr/>
                <p:nvPr/>
              </p:nvSpPr>
              <p:spPr>
                <a:xfrm rot="2624473">
                  <a:off x="9453204" y="5568427"/>
                  <a:ext cx="92090" cy="376730"/>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grpFill/>
                <a:ln w="6854"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EA5F39BF-3476-49BC-9CAD-EA8038AED485}"/>
                    </a:ext>
                  </a:extLst>
                </p:cNvPr>
                <p:cNvSpPr/>
                <p:nvPr/>
              </p:nvSpPr>
              <p:spPr>
                <a:xfrm rot="2624473">
                  <a:off x="9373440" y="5030162"/>
                  <a:ext cx="449137" cy="527241"/>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grpFill/>
                <a:ln w="6854"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D2697508-147C-4139-8800-4B69A0EF92AF}"/>
                  </a:ext>
                </a:extLst>
              </p:cNvPr>
              <p:cNvGrpSpPr/>
              <p:nvPr/>
            </p:nvGrpSpPr>
            <p:grpSpPr>
              <a:xfrm>
                <a:off x="8873991" y="4601281"/>
                <a:ext cx="193168" cy="193168"/>
                <a:chOff x="8682887" y="5354471"/>
                <a:chExt cx="193168" cy="193168"/>
              </a:xfrm>
              <a:solidFill>
                <a:schemeClr val="bg1"/>
              </a:solidFill>
            </p:grpSpPr>
            <p:sp>
              <p:nvSpPr>
                <p:cNvPr id="9" name="Freeform: Shape 8">
                  <a:extLst>
                    <a:ext uri="{FF2B5EF4-FFF2-40B4-BE49-F238E27FC236}">
                      <a16:creationId xmlns:a16="http://schemas.microsoft.com/office/drawing/2014/main" id="{7F6F7B55-9F84-42F0-B40E-552056BCE9D8}"/>
                    </a:ext>
                  </a:extLst>
                </p:cNvPr>
                <p:cNvSpPr/>
                <p:nvPr/>
              </p:nvSpPr>
              <p:spPr>
                <a:xfrm rot="567401">
                  <a:off x="8682887" y="5354471"/>
                  <a:ext cx="193168" cy="193168"/>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166" h="185166">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grpFill/>
                <a:ln w="6854"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9BE58A9-0F22-4EC3-8CCD-7DEE01BA7243}"/>
                    </a:ext>
                  </a:extLst>
                </p:cNvPr>
                <p:cNvSpPr/>
                <p:nvPr/>
              </p:nvSpPr>
              <p:spPr>
                <a:xfrm rot="567401">
                  <a:off x="8709149" y="5384737"/>
                  <a:ext cx="135933" cy="135933"/>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grpSp>
      <p:sp>
        <p:nvSpPr>
          <p:cNvPr id="26" name="Freeform: Shape 25">
            <a:extLst>
              <a:ext uri="{FF2B5EF4-FFF2-40B4-BE49-F238E27FC236}">
                <a16:creationId xmlns:a16="http://schemas.microsoft.com/office/drawing/2014/main" id="{5C54B329-CFED-493A-A38E-1B88F234FF6E}"/>
              </a:ext>
            </a:extLst>
          </p:cNvPr>
          <p:cNvSpPr/>
          <p:nvPr/>
        </p:nvSpPr>
        <p:spPr>
          <a:xfrm>
            <a:off x="1190085" y="1153096"/>
            <a:ext cx="4851006" cy="958275"/>
          </a:xfrm>
          <a:custGeom>
            <a:avLst/>
            <a:gdLst>
              <a:gd name="connsiteX0" fmla="*/ 688470 w 1759950"/>
              <a:gd name="connsiteY0" fmla="*/ 0 h 648033"/>
              <a:gd name="connsiteX1" fmla="*/ 688470 w 1759950"/>
              <a:gd name="connsiteY1" fmla="*/ 317759 h 648033"/>
              <a:gd name="connsiteX2" fmla="*/ 1759950 w 1759950"/>
              <a:gd name="connsiteY2" fmla="*/ 317759 h 648033"/>
              <a:gd name="connsiteX3" fmla="*/ 1759950 w 1759950"/>
              <a:gd name="connsiteY3" fmla="*/ 648033 h 648033"/>
              <a:gd name="connsiteX4" fmla="*/ 0 w 1759950"/>
              <a:gd name="connsiteY4" fmla="*/ 648033 h 6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950" h="648033">
                <a:moveTo>
                  <a:pt x="688470" y="0"/>
                </a:moveTo>
                <a:lnTo>
                  <a:pt x="688470" y="317759"/>
                </a:lnTo>
                <a:lnTo>
                  <a:pt x="1759950" y="317759"/>
                </a:lnTo>
                <a:lnTo>
                  <a:pt x="1759950" y="648033"/>
                </a:lnTo>
                <a:lnTo>
                  <a:pt x="0" y="64803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B8D27F6E-C552-422F-AED0-B8C506DBAB79}"/>
              </a:ext>
            </a:extLst>
          </p:cNvPr>
          <p:cNvSpPr/>
          <p:nvPr/>
        </p:nvSpPr>
        <p:spPr>
          <a:xfrm>
            <a:off x="1190085" y="4729013"/>
            <a:ext cx="4706343" cy="1238147"/>
          </a:xfrm>
          <a:custGeom>
            <a:avLst/>
            <a:gdLst>
              <a:gd name="connsiteX0" fmla="*/ 688470 w 1759950"/>
              <a:gd name="connsiteY0" fmla="*/ 0 h 648033"/>
              <a:gd name="connsiteX1" fmla="*/ 688470 w 1759950"/>
              <a:gd name="connsiteY1" fmla="*/ 317759 h 648033"/>
              <a:gd name="connsiteX2" fmla="*/ 1759950 w 1759950"/>
              <a:gd name="connsiteY2" fmla="*/ 317759 h 648033"/>
              <a:gd name="connsiteX3" fmla="*/ 1759950 w 1759950"/>
              <a:gd name="connsiteY3" fmla="*/ 648033 h 648033"/>
              <a:gd name="connsiteX4" fmla="*/ 0 w 1759950"/>
              <a:gd name="connsiteY4" fmla="*/ 648033 h 6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950" h="648033">
                <a:moveTo>
                  <a:pt x="688470" y="0"/>
                </a:moveTo>
                <a:lnTo>
                  <a:pt x="688470" y="317759"/>
                </a:lnTo>
                <a:lnTo>
                  <a:pt x="1759950" y="317759"/>
                </a:lnTo>
                <a:lnTo>
                  <a:pt x="1759950" y="648033"/>
                </a:lnTo>
                <a:lnTo>
                  <a:pt x="0" y="64803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80F7828C-3C6B-40C4-B94A-A41C20BD4FD7}"/>
              </a:ext>
            </a:extLst>
          </p:cNvPr>
          <p:cNvSpPr/>
          <p:nvPr/>
        </p:nvSpPr>
        <p:spPr>
          <a:xfrm>
            <a:off x="1200294" y="3467454"/>
            <a:ext cx="4706343" cy="1199905"/>
          </a:xfrm>
          <a:custGeom>
            <a:avLst/>
            <a:gdLst>
              <a:gd name="connsiteX0" fmla="*/ 688470 w 1759950"/>
              <a:gd name="connsiteY0" fmla="*/ 0 h 648033"/>
              <a:gd name="connsiteX1" fmla="*/ 688470 w 1759950"/>
              <a:gd name="connsiteY1" fmla="*/ 317759 h 648033"/>
              <a:gd name="connsiteX2" fmla="*/ 1759950 w 1759950"/>
              <a:gd name="connsiteY2" fmla="*/ 317759 h 648033"/>
              <a:gd name="connsiteX3" fmla="*/ 1759950 w 1759950"/>
              <a:gd name="connsiteY3" fmla="*/ 648033 h 648033"/>
              <a:gd name="connsiteX4" fmla="*/ 0 w 1759950"/>
              <a:gd name="connsiteY4" fmla="*/ 648033 h 6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950" h="648033">
                <a:moveTo>
                  <a:pt x="688470" y="0"/>
                </a:moveTo>
                <a:lnTo>
                  <a:pt x="688470" y="317759"/>
                </a:lnTo>
                <a:lnTo>
                  <a:pt x="1759950" y="317759"/>
                </a:lnTo>
                <a:lnTo>
                  <a:pt x="1759950" y="648033"/>
                </a:lnTo>
                <a:lnTo>
                  <a:pt x="0" y="6480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Shape 52">
            <a:extLst>
              <a:ext uri="{FF2B5EF4-FFF2-40B4-BE49-F238E27FC236}">
                <a16:creationId xmlns:a16="http://schemas.microsoft.com/office/drawing/2014/main" id="{91DA0524-8482-4BF5-A5DC-451E4274F77D}"/>
              </a:ext>
            </a:extLst>
          </p:cNvPr>
          <p:cNvSpPr/>
          <p:nvPr/>
        </p:nvSpPr>
        <p:spPr>
          <a:xfrm>
            <a:off x="1214559" y="2238578"/>
            <a:ext cx="4706343" cy="1170319"/>
          </a:xfrm>
          <a:custGeom>
            <a:avLst/>
            <a:gdLst>
              <a:gd name="connsiteX0" fmla="*/ 688470 w 1759950"/>
              <a:gd name="connsiteY0" fmla="*/ 0 h 648033"/>
              <a:gd name="connsiteX1" fmla="*/ 688470 w 1759950"/>
              <a:gd name="connsiteY1" fmla="*/ 317759 h 648033"/>
              <a:gd name="connsiteX2" fmla="*/ 1759950 w 1759950"/>
              <a:gd name="connsiteY2" fmla="*/ 317759 h 648033"/>
              <a:gd name="connsiteX3" fmla="*/ 1759950 w 1759950"/>
              <a:gd name="connsiteY3" fmla="*/ 648033 h 648033"/>
              <a:gd name="connsiteX4" fmla="*/ 0 w 1759950"/>
              <a:gd name="connsiteY4" fmla="*/ 648033 h 648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950" h="648033">
                <a:moveTo>
                  <a:pt x="688470" y="0"/>
                </a:moveTo>
                <a:lnTo>
                  <a:pt x="688470" y="317759"/>
                </a:lnTo>
                <a:lnTo>
                  <a:pt x="1759950" y="317759"/>
                </a:lnTo>
                <a:lnTo>
                  <a:pt x="1759950" y="648033"/>
                </a:lnTo>
                <a:lnTo>
                  <a:pt x="0" y="6480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48">
            <a:extLst>
              <a:ext uri="{FF2B5EF4-FFF2-40B4-BE49-F238E27FC236}">
                <a16:creationId xmlns:a16="http://schemas.microsoft.com/office/drawing/2014/main" id="{1735B9A9-7C3F-4A08-BC30-3BA6BFA3B0C1}"/>
              </a:ext>
            </a:extLst>
          </p:cNvPr>
          <p:cNvSpPr>
            <a:spLocks noChangeAspect="1"/>
          </p:cNvSpPr>
          <p:nvPr/>
        </p:nvSpPr>
        <p:spPr>
          <a:xfrm>
            <a:off x="1985531" y="374242"/>
            <a:ext cx="773558" cy="644232"/>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49">
            <a:extLst>
              <a:ext uri="{FF2B5EF4-FFF2-40B4-BE49-F238E27FC236}">
                <a16:creationId xmlns:a16="http://schemas.microsoft.com/office/drawing/2014/main" id="{1550A381-D5BA-41B0-946C-F844D9542F05}"/>
              </a:ext>
            </a:extLst>
          </p:cNvPr>
          <p:cNvSpPr>
            <a:spLocks noChangeAspect="1"/>
          </p:cNvSpPr>
          <p:nvPr/>
        </p:nvSpPr>
        <p:spPr>
          <a:xfrm>
            <a:off x="9564078" y="384726"/>
            <a:ext cx="644232" cy="644232"/>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79FF9209-BD11-4D54-B512-69F0EAF665D2}"/>
              </a:ext>
            </a:extLst>
          </p:cNvPr>
          <p:cNvSpPr txBox="1"/>
          <p:nvPr/>
        </p:nvSpPr>
        <p:spPr>
          <a:xfrm>
            <a:off x="3026375" y="1632233"/>
            <a:ext cx="2530363" cy="461665"/>
          </a:xfrm>
          <a:prstGeom prst="rect">
            <a:avLst/>
          </a:prstGeom>
          <a:noFill/>
        </p:spPr>
        <p:txBody>
          <a:bodyPr wrap="square" rtlCol="0">
            <a:spAutoFit/>
          </a:bodyPr>
          <a:lstStyle/>
          <a:p>
            <a:r>
              <a:rPr lang="en-US" sz="2400" b="1" dirty="0">
                <a:solidFill>
                  <a:schemeClr val="bg1"/>
                </a:solidFill>
              </a:rPr>
              <a:t>Liver</a:t>
            </a:r>
            <a:endParaRPr lang="en-IN" sz="2400" b="1" dirty="0">
              <a:solidFill>
                <a:schemeClr val="bg1"/>
              </a:solidFill>
            </a:endParaRPr>
          </a:p>
        </p:txBody>
      </p:sp>
      <p:sp>
        <p:nvSpPr>
          <p:cNvPr id="15" name="TextBox 14">
            <a:extLst>
              <a:ext uri="{FF2B5EF4-FFF2-40B4-BE49-F238E27FC236}">
                <a16:creationId xmlns:a16="http://schemas.microsoft.com/office/drawing/2014/main" id="{9FEFFF4A-D57C-43A5-8FE7-5E5D94025BF2}"/>
              </a:ext>
            </a:extLst>
          </p:cNvPr>
          <p:cNvSpPr txBox="1"/>
          <p:nvPr/>
        </p:nvSpPr>
        <p:spPr>
          <a:xfrm>
            <a:off x="3020841" y="2900387"/>
            <a:ext cx="1981723" cy="461665"/>
          </a:xfrm>
          <a:prstGeom prst="rect">
            <a:avLst/>
          </a:prstGeom>
          <a:noFill/>
        </p:spPr>
        <p:txBody>
          <a:bodyPr wrap="square" rtlCol="0">
            <a:spAutoFit/>
          </a:bodyPr>
          <a:lstStyle/>
          <a:p>
            <a:r>
              <a:rPr lang="en-US" sz="2400" b="1" dirty="0">
                <a:solidFill>
                  <a:schemeClr val="bg1"/>
                </a:solidFill>
              </a:rPr>
              <a:t>Stomach</a:t>
            </a:r>
            <a:endParaRPr lang="en-IN" sz="2400" b="1" dirty="0">
              <a:solidFill>
                <a:schemeClr val="bg1"/>
              </a:solidFill>
            </a:endParaRPr>
          </a:p>
        </p:txBody>
      </p:sp>
      <p:sp>
        <p:nvSpPr>
          <p:cNvPr id="18" name="TextBox 17">
            <a:extLst>
              <a:ext uri="{FF2B5EF4-FFF2-40B4-BE49-F238E27FC236}">
                <a16:creationId xmlns:a16="http://schemas.microsoft.com/office/drawing/2014/main" id="{AED88A89-E727-4B63-BE99-ACBA6BB04DFD}"/>
              </a:ext>
            </a:extLst>
          </p:cNvPr>
          <p:cNvSpPr txBox="1"/>
          <p:nvPr/>
        </p:nvSpPr>
        <p:spPr>
          <a:xfrm>
            <a:off x="3020841" y="4125684"/>
            <a:ext cx="2194560" cy="461665"/>
          </a:xfrm>
          <a:prstGeom prst="rect">
            <a:avLst/>
          </a:prstGeom>
          <a:noFill/>
        </p:spPr>
        <p:txBody>
          <a:bodyPr wrap="square" rtlCol="0">
            <a:spAutoFit/>
          </a:bodyPr>
          <a:lstStyle/>
          <a:p>
            <a:r>
              <a:rPr lang="en-US" sz="2400" b="1" dirty="0">
                <a:solidFill>
                  <a:schemeClr val="bg1"/>
                </a:solidFill>
              </a:rPr>
              <a:t>Kidney</a:t>
            </a:r>
            <a:endParaRPr lang="en-IN" sz="2400" b="1" dirty="0">
              <a:solidFill>
                <a:schemeClr val="bg1"/>
              </a:solidFill>
            </a:endParaRPr>
          </a:p>
        </p:txBody>
      </p:sp>
      <p:sp>
        <p:nvSpPr>
          <p:cNvPr id="19" name="TextBox 18">
            <a:extLst>
              <a:ext uri="{FF2B5EF4-FFF2-40B4-BE49-F238E27FC236}">
                <a16:creationId xmlns:a16="http://schemas.microsoft.com/office/drawing/2014/main" id="{00CD9DDB-6825-4769-A6AC-0EB2D23B5E37}"/>
              </a:ext>
            </a:extLst>
          </p:cNvPr>
          <p:cNvSpPr txBox="1"/>
          <p:nvPr/>
        </p:nvSpPr>
        <p:spPr>
          <a:xfrm>
            <a:off x="3020841" y="5435214"/>
            <a:ext cx="2064238" cy="461665"/>
          </a:xfrm>
          <a:prstGeom prst="rect">
            <a:avLst/>
          </a:prstGeom>
          <a:noFill/>
        </p:spPr>
        <p:txBody>
          <a:bodyPr wrap="square" rtlCol="0">
            <a:spAutoFit/>
          </a:bodyPr>
          <a:lstStyle/>
          <a:p>
            <a:r>
              <a:rPr lang="en-US" sz="2400" b="1" dirty="0">
                <a:solidFill>
                  <a:schemeClr val="bg1"/>
                </a:solidFill>
              </a:rPr>
              <a:t>Pancreas</a:t>
            </a:r>
            <a:endParaRPr lang="en-IN" sz="2400" b="1" dirty="0">
              <a:solidFill>
                <a:schemeClr val="bg1"/>
              </a:solidFill>
            </a:endParaRPr>
          </a:p>
        </p:txBody>
      </p:sp>
      <p:sp>
        <p:nvSpPr>
          <p:cNvPr id="20" name="TextBox 19">
            <a:extLst>
              <a:ext uri="{FF2B5EF4-FFF2-40B4-BE49-F238E27FC236}">
                <a16:creationId xmlns:a16="http://schemas.microsoft.com/office/drawing/2014/main" id="{9AA033F3-F6DB-41F1-95F0-65DB76FEBC95}"/>
              </a:ext>
            </a:extLst>
          </p:cNvPr>
          <p:cNvSpPr txBox="1"/>
          <p:nvPr/>
        </p:nvSpPr>
        <p:spPr>
          <a:xfrm>
            <a:off x="2381626" y="1600586"/>
            <a:ext cx="525635" cy="461665"/>
          </a:xfrm>
          <a:prstGeom prst="rect">
            <a:avLst/>
          </a:prstGeom>
          <a:noFill/>
        </p:spPr>
        <p:txBody>
          <a:bodyPr wrap="square" rtlCol="0">
            <a:spAutoFit/>
          </a:bodyPr>
          <a:lstStyle/>
          <a:p>
            <a:r>
              <a:rPr lang="en-US" sz="2400" b="1" dirty="0">
                <a:solidFill>
                  <a:schemeClr val="bg1"/>
                </a:solidFill>
              </a:rPr>
              <a:t>01</a:t>
            </a:r>
            <a:endParaRPr lang="en-IN" sz="2400" b="1" dirty="0">
              <a:solidFill>
                <a:schemeClr val="bg1"/>
              </a:solidFill>
            </a:endParaRPr>
          </a:p>
        </p:txBody>
      </p:sp>
      <p:sp>
        <p:nvSpPr>
          <p:cNvPr id="58" name="TextBox 57">
            <a:extLst>
              <a:ext uri="{FF2B5EF4-FFF2-40B4-BE49-F238E27FC236}">
                <a16:creationId xmlns:a16="http://schemas.microsoft.com/office/drawing/2014/main" id="{FA6626B8-8605-4D89-94C7-E52321B0ACB1}"/>
              </a:ext>
            </a:extLst>
          </p:cNvPr>
          <p:cNvSpPr txBox="1"/>
          <p:nvPr/>
        </p:nvSpPr>
        <p:spPr>
          <a:xfrm>
            <a:off x="2381625" y="3990910"/>
            <a:ext cx="525635" cy="461665"/>
          </a:xfrm>
          <a:prstGeom prst="rect">
            <a:avLst/>
          </a:prstGeom>
          <a:noFill/>
        </p:spPr>
        <p:txBody>
          <a:bodyPr wrap="square" rtlCol="0">
            <a:spAutoFit/>
          </a:bodyPr>
          <a:lstStyle/>
          <a:p>
            <a:r>
              <a:rPr lang="en-US" sz="2400" b="1" dirty="0">
                <a:solidFill>
                  <a:schemeClr val="bg1"/>
                </a:solidFill>
              </a:rPr>
              <a:t>03</a:t>
            </a:r>
            <a:endParaRPr lang="en-IN" sz="2400" b="1" dirty="0">
              <a:solidFill>
                <a:schemeClr val="bg1"/>
              </a:solidFill>
            </a:endParaRPr>
          </a:p>
        </p:txBody>
      </p:sp>
      <p:sp>
        <p:nvSpPr>
          <p:cNvPr id="59" name="TextBox 58">
            <a:extLst>
              <a:ext uri="{FF2B5EF4-FFF2-40B4-BE49-F238E27FC236}">
                <a16:creationId xmlns:a16="http://schemas.microsoft.com/office/drawing/2014/main" id="{8E40A78A-046D-41C7-9706-957D28FA7000}"/>
              </a:ext>
            </a:extLst>
          </p:cNvPr>
          <p:cNvSpPr txBox="1"/>
          <p:nvPr/>
        </p:nvSpPr>
        <p:spPr>
          <a:xfrm>
            <a:off x="2387793" y="2779996"/>
            <a:ext cx="525635" cy="461665"/>
          </a:xfrm>
          <a:prstGeom prst="rect">
            <a:avLst/>
          </a:prstGeom>
          <a:noFill/>
        </p:spPr>
        <p:txBody>
          <a:bodyPr wrap="square" rtlCol="0">
            <a:spAutoFit/>
          </a:bodyPr>
          <a:lstStyle/>
          <a:p>
            <a:r>
              <a:rPr lang="en-US" sz="2400" b="1" dirty="0">
                <a:solidFill>
                  <a:schemeClr val="bg1"/>
                </a:solidFill>
              </a:rPr>
              <a:t>02</a:t>
            </a:r>
            <a:endParaRPr lang="en-IN" sz="2400" b="1" dirty="0">
              <a:solidFill>
                <a:schemeClr val="bg1"/>
              </a:solidFill>
            </a:endParaRPr>
          </a:p>
        </p:txBody>
      </p:sp>
      <p:sp>
        <p:nvSpPr>
          <p:cNvPr id="60" name="TextBox 59">
            <a:extLst>
              <a:ext uri="{FF2B5EF4-FFF2-40B4-BE49-F238E27FC236}">
                <a16:creationId xmlns:a16="http://schemas.microsoft.com/office/drawing/2014/main" id="{5360107B-98DD-4860-BB81-EDFD0E39CFE2}"/>
              </a:ext>
            </a:extLst>
          </p:cNvPr>
          <p:cNvSpPr txBox="1"/>
          <p:nvPr/>
        </p:nvSpPr>
        <p:spPr>
          <a:xfrm>
            <a:off x="2381625" y="5378303"/>
            <a:ext cx="525635" cy="461665"/>
          </a:xfrm>
          <a:prstGeom prst="rect">
            <a:avLst/>
          </a:prstGeom>
          <a:noFill/>
        </p:spPr>
        <p:txBody>
          <a:bodyPr wrap="square" rtlCol="0">
            <a:spAutoFit/>
          </a:bodyPr>
          <a:lstStyle/>
          <a:p>
            <a:r>
              <a:rPr lang="en-US" sz="2400" b="1" dirty="0">
                <a:solidFill>
                  <a:schemeClr val="bg1"/>
                </a:solidFill>
              </a:rPr>
              <a:t>04</a:t>
            </a:r>
            <a:endParaRPr lang="en-IN" sz="2400" b="1" dirty="0">
              <a:solidFill>
                <a:schemeClr val="bg1"/>
              </a:solidFill>
            </a:endParaRPr>
          </a:p>
        </p:txBody>
      </p:sp>
    </p:spTree>
    <p:extLst>
      <p:ext uri="{BB962C8B-B14F-4D97-AF65-F5344CB8AC3E}">
        <p14:creationId xmlns:p14="http://schemas.microsoft.com/office/powerpoint/2010/main" val="122680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90318"/>
            <a:ext cx="12192000" cy="679761"/>
          </a:xfrm>
        </p:spPr>
        <p:txBody>
          <a:bodyPr/>
          <a:lstStyle/>
          <a:p>
            <a:r>
              <a:rPr lang="en-US" dirty="0">
                <a:solidFill>
                  <a:schemeClr val="tx1"/>
                </a:solidFill>
                <a:latin typeface="Arial" panose="020B0604020202020204" pitchFamily="34" charset="0"/>
              </a:rPr>
              <a:t>LIVER</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1026701" y="2159997"/>
            <a:ext cx="5680613" cy="3111878"/>
          </a:xfrm>
          <a:prstGeom prst="rect">
            <a:avLst/>
          </a:prstGeom>
          <a:noFill/>
        </p:spPr>
        <p:txBody>
          <a:bodyPr wrap="square" rIns="0" rtlCol="0">
            <a:spAutoFit/>
          </a:bodyPr>
          <a:lstStyle/>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Due to technological </a:t>
            </a:r>
            <a:r>
              <a:rPr lang="en-IN" sz="1800" dirty="0" err="1">
                <a:effectLst/>
                <a:latin typeface="Arial" panose="020B0604020202020204" pitchFamily="34" charset="0"/>
                <a:ea typeface="Calibri" panose="020F0502020204030204" pitchFamily="34" charset="0"/>
                <a:cs typeface="Arial" panose="020B0604020202020204" pitchFamily="34" charset="0"/>
              </a:rPr>
              <a:t>advancement,a</a:t>
            </a:r>
            <a:r>
              <a:rPr lang="en-IN" sz="1800" dirty="0">
                <a:effectLst/>
                <a:latin typeface="Arial" panose="020B0604020202020204" pitchFamily="34" charset="0"/>
                <a:ea typeface="Calibri" panose="020F0502020204030204" pitchFamily="34" charset="0"/>
                <a:cs typeface="Arial" panose="020B0604020202020204" pitchFamily="34" charset="0"/>
              </a:rPr>
              <a:t> infected  or a </a:t>
            </a:r>
            <a:r>
              <a:rPr lang="en-IN" sz="1800" dirty="0" err="1">
                <a:effectLst/>
                <a:latin typeface="Arial" panose="020B0604020202020204" pitchFamily="34" charset="0"/>
                <a:ea typeface="Calibri" panose="020F0502020204030204" pitchFamily="34" charset="0"/>
                <a:cs typeface="Arial" panose="020B0604020202020204" pitchFamily="34" charset="0"/>
              </a:rPr>
              <a:t>serotic</a:t>
            </a:r>
            <a:r>
              <a:rPr lang="en-IN" sz="1800" dirty="0">
                <a:effectLst/>
                <a:latin typeface="Arial" panose="020B0604020202020204" pitchFamily="34" charset="0"/>
                <a:ea typeface="Calibri" panose="020F0502020204030204" pitchFamily="34" charset="0"/>
                <a:cs typeface="Arial" panose="020B0604020202020204" pitchFamily="34" charset="0"/>
              </a:rPr>
              <a:t> liver can replaced with a healthy liver.</a:t>
            </a:r>
          </a:p>
          <a:p>
            <a:pPr lvl="0">
              <a:lnSpc>
                <a:spcPct val="107000"/>
              </a:lnSpc>
            </a:pP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285750" lvl="0" indent="-285750">
              <a:lnSpc>
                <a:spcPct val="107000"/>
              </a:lnSpc>
              <a:spcAft>
                <a:spcPts val="800"/>
              </a:spcAft>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History of one such patient with infected liver has many parameters to be observed and stored as patients health profile.</a:t>
            </a:r>
          </a:p>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On receiving a healthy donor liver, it becomes </a:t>
            </a:r>
            <a:r>
              <a:rPr lang="en-IN" sz="1800" dirty="0" err="1">
                <a:effectLst/>
                <a:latin typeface="Arial" panose="020B0604020202020204" pitchFamily="34" charset="0"/>
                <a:ea typeface="Calibri" panose="020F0502020204030204" pitchFamily="34" charset="0"/>
                <a:cs typeface="Arial" panose="020B0604020202020204" pitchFamily="34" charset="0"/>
              </a:rPr>
              <a:t>convinient</a:t>
            </a:r>
            <a:r>
              <a:rPr lang="en-IN" sz="1800" dirty="0">
                <a:effectLst/>
                <a:latin typeface="Arial" panose="020B0604020202020204" pitchFamily="34" charset="0"/>
                <a:ea typeface="Calibri" panose="020F0502020204030204" pitchFamily="34" charset="0"/>
                <a:cs typeface="Arial" panose="020B0604020202020204" pitchFamily="34" charset="0"/>
              </a:rPr>
              <a:t> and fast to match the parameters of receiving patient. </a:t>
            </a:r>
            <a:endParaRPr lang="en-IN" dirty="0">
              <a:solidFill>
                <a:srgbClr val="231F20"/>
              </a:solidFill>
              <a:latin typeface="Arial" panose="020B0604020202020204" pitchFamily="34" charset="0"/>
              <a:ea typeface="Calibri" panose="020F0502020204030204" pitchFamily="34" charset="0"/>
              <a:cs typeface="Arial" panose="020B0604020202020204" pitchFamily="34" charset="0"/>
            </a:endParaRPr>
          </a:p>
          <a:p>
            <a:pPr algn="r"/>
            <a:endParaRPr lang="ko-KR" altLang="en-US" sz="2000" b="1" dirty="0">
              <a:solidFill>
                <a:schemeClr val="tx1">
                  <a:lumMod val="65000"/>
                  <a:lumOff val="35000"/>
                </a:schemeClr>
              </a:solidFill>
              <a:cs typeface="Calibri"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93813"/>
            <a:ext cx="12192000" cy="7854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11" name="Freeform 48">
            <a:extLst>
              <a:ext uri="{FF2B5EF4-FFF2-40B4-BE49-F238E27FC236}">
                <a16:creationId xmlns:a16="http://schemas.microsoft.com/office/drawing/2014/main" id="{A864FBF0-9707-48F4-97B2-4D95B76C6680}"/>
              </a:ext>
            </a:extLst>
          </p:cNvPr>
          <p:cNvSpPr>
            <a:spLocks noChangeAspect="1"/>
          </p:cNvSpPr>
          <p:nvPr/>
        </p:nvSpPr>
        <p:spPr>
          <a:xfrm>
            <a:off x="11326479" y="6207236"/>
            <a:ext cx="670725" cy="558591"/>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pic>
        <p:nvPicPr>
          <p:cNvPr id="12" name="Picture 11" descr="See the source image">
            <a:extLst>
              <a:ext uri="{FF2B5EF4-FFF2-40B4-BE49-F238E27FC236}">
                <a16:creationId xmlns:a16="http://schemas.microsoft.com/office/drawing/2014/main" id="{C1CA4708-0E69-476D-A12E-4EA5BACFBECA}"/>
              </a:ext>
            </a:extLst>
          </p:cNvPr>
          <p:cNvPicPr/>
          <p:nvPr/>
        </p:nvPicPr>
        <p:blipFill rotWithShape="1">
          <a:blip r:embed="rId2">
            <a:extLst>
              <a:ext uri="{28A0092B-C50C-407E-A947-70E740481C1C}">
                <a14:useLocalDpi xmlns:a14="http://schemas.microsoft.com/office/drawing/2010/main" val="0"/>
              </a:ext>
            </a:extLst>
          </a:blip>
          <a:srcRect t="6437" r="62599"/>
          <a:stretch/>
        </p:blipFill>
        <p:spPr bwMode="auto">
          <a:xfrm>
            <a:off x="7457593" y="1823925"/>
            <a:ext cx="3374988" cy="3871058"/>
          </a:xfrm>
          <a:prstGeom prst="rect">
            <a:avLst/>
          </a:prstGeom>
          <a:noFill/>
          <a:ln>
            <a:noFill/>
          </a:ln>
        </p:spPr>
      </p:pic>
    </p:spTree>
    <p:extLst>
      <p:ext uri="{BB962C8B-B14F-4D97-AF65-F5344CB8AC3E}">
        <p14:creationId xmlns:p14="http://schemas.microsoft.com/office/powerpoint/2010/main" val="244201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90318"/>
            <a:ext cx="12192000" cy="679761"/>
          </a:xfrm>
        </p:spPr>
        <p:txBody>
          <a:bodyPr/>
          <a:lstStyle/>
          <a:p>
            <a:r>
              <a:rPr lang="en-US" dirty="0">
                <a:solidFill>
                  <a:schemeClr val="tx1"/>
                </a:solidFill>
                <a:latin typeface="Arial" panose="020B0604020202020204" pitchFamily="34" charset="0"/>
              </a:rPr>
              <a:t>STOMACH</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627732" y="1855701"/>
            <a:ext cx="6060200" cy="3416192"/>
          </a:xfrm>
          <a:prstGeom prst="rect">
            <a:avLst/>
          </a:prstGeom>
          <a:noFill/>
        </p:spPr>
        <p:txBody>
          <a:bodyPr wrap="square" rIns="0" rtlCol="0">
            <a:spAutoFit/>
          </a:bodyPr>
          <a:lstStyle/>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It is one of the vital organ(internal) in human anatomy.</a:t>
            </a:r>
          </a:p>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Endoscopy, one of the best technological advancement helps medical professionals to diagnose and treat many diseases like ulcers, internal haemorrhage and many other associated diseases.</a:t>
            </a:r>
          </a:p>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Bariatric surgery is a surgery which is </a:t>
            </a:r>
            <a:r>
              <a:rPr lang="en-IN" sz="1800" dirty="0" err="1">
                <a:effectLst/>
                <a:latin typeface="Arial" panose="020B0604020202020204" pitchFamily="34" charset="0"/>
                <a:ea typeface="Calibri" panose="020F0502020204030204" pitchFamily="34" charset="0"/>
                <a:cs typeface="Arial" panose="020B0604020202020204" pitchFamily="34" charset="0"/>
              </a:rPr>
              <a:t>perfomed</a:t>
            </a:r>
            <a:r>
              <a:rPr lang="en-IN" sz="1800" dirty="0">
                <a:effectLst/>
                <a:latin typeface="Arial" panose="020B0604020202020204" pitchFamily="34" charset="0"/>
                <a:ea typeface="Calibri" panose="020F0502020204030204" pitchFamily="34" charset="0"/>
                <a:cs typeface="Arial" panose="020B0604020202020204" pitchFamily="34" charset="0"/>
              </a:rPr>
              <a:t> laparoscopically to reduce size of the stomach vertically.</a:t>
            </a:r>
          </a:p>
          <a:p>
            <a:pPr marL="285750" lvl="0" indent="-285750">
              <a:lnSpc>
                <a:spcPct val="107000"/>
              </a:lnSpc>
              <a:spcAft>
                <a:spcPts val="800"/>
              </a:spcAft>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This helps the patient with high </a:t>
            </a:r>
            <a:r>
              <a:rPr lang="en-IN" sz="1800" dirty="0" err="1">
                <a:effectLst/>
                <a:latin typeface="Arial" panose="020B0604020202020204" pitchFamily="34" charset="0"/>
                <a:ea typeface="Calibri" panose="020F0502020204030204" pitchFamily="34" charset="0"/>
                <a:cs typeface="Arial" panose="020B0604020202020204" pitchFamily="34" charset="0"/>
              </a:rPr>
              <a:t>bmi</a:t>
            </a:r>
            <a:r>
              <a:rPr lang="en-IN" sz="1800" dirty="0">
                <a:effectLst/>
                <a:latin typeface="Arial" panose="020B0604020202020204" pitchFamily="34" charset="0"/>
                <a:ea typeface="Calibri" panose="020F0502020204030204" pitchFamily="34" charset="0"/>
                <a:cs typeface="Arial" panose="020B0604020202020204" pitchFamily="34" charset="0"/>
              </a:rPr>
              <a:t>(body mass index) to loose weight.</a:t>
            </a:r>
          </a:p>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It  is  a very good example of technological advancement in medical field. </a:t>
            </a:r>
            <a:endParaRPr lang="ko-KR" alt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93813"/>
            <a:ext cx="12192000" cy="7854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pic>
        <p:nvPicPr>
          <p:cNvPr id="13" name="Picture 12" descr="See the source image">
            <a:extLst>
              <a:ext uri="{FF2B5EF4-FFF2-40B4-BE49-F238E27FC236}">
                <a16:creationId xmlns:a16="http://schemas.microsoft.com/office/drawing/2014/main" id="{68917884-5606-48B2-8DC7-78EAFC318B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58026" y="1890900"/>
            <a:ext cx="4764633" cy="3287073"/>
          </a:xfrm>
          <a:prstGeom prst="rect">
            <a:avLst/>
          </a:prstGeom>
          <a:noFill/>
          <a:ln>
            <a:noFill/>
          </a:ln>
        </p:spPr>
      </p:pic>
      <p:sp>
        <p:nvSpPr>
          <p:cNvPr id="14" name="Freeform 49">
            <a:extLst>
              <a:ext uri="{FF2B5EF4-FFF2-40B4-BE49-F238E27FC236}">
                <a16:creationId xmlns:a16="http://schemas.microsoft.com/office/drawing/2014/main" id="{A51A1D9E-B53C-4508-82C0-35095927E111}"/>
              </a:ext>
            </a:extLst>
          </p:cNvPr>
          <p:cNvSpPr>
            <a:spLocks noChangeAspect="1"/>
          </p:cNvSpPr>
          <p:nvPr/>
        </p:nvSpPr>
        <p:spPr>
          <a:xfrm>
            <a:off x="11238134" y="6164416"/>
            <a:ext cx="644232" cy="644232"/>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733674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1C15BB-183A-46A3-BC49-8701C8F64089}"/>
              </a:ext>
            </a:extLst>
          </p:cNvPr>
          <p:cNvSpPr txBox="1"/>
          <p:nvPr/>
        </p:nvSpPr>
        <p:spPr>
          <a:xfrm>
            <a:off x="717452" y="1582340"/>
            <a:ext cx="5237871" cy="3693319"/>
          </a:xfrm>
          <a:prstGeom prst="rect">
            <a:avLst/>
          </a:prstGeom>
          <a:noFill/>
        </p:spPr>
        <p:txBody>
          <a:bodyPr wrap="square" rtlCol="0">
            <a:spAutoFit/>
          </a:bodyPr>
          <a:lstStyle/>
          <a:p>
            <a:pPr marL="285750" indent="-285750" algn="just">
              <a:buFont typeface="Arial" panose="020B0604020202020204" pitchFamily="34" charset="0"/>
              <a:buChar char="•"/>
            </a:pPr>
            <a:r>
              <a:rPr lang="en-US" i="0" dirty="0">
                <a:solidFill>
                  <a:srgbClr val="202124"/>
                </a:solidFill>
                <a:effectLst/>
                <a:latin typeface="arial" panose="020B0604020202020204" pitchFamily="34" charset="0"/>
              </a:rPr>
              <a:t>Medical technology has led to the development of equipment that can perform non-invasive surgeries reducing the time required by the patient to heal. </a:t>
            </a:r>
          </a:p>
          <a:p>
            <a:pPr marL="285750" indent="-285750" algn="just">
              <a:buFont typeface="Arial" panose="020B0604020202020204" pitchFamily="34" charset="0"/>
              <a:buChar char="•"/>
            </a:pPr>
            <a:r>
              <a:rPr lang="en-US" i="0" dirty="0">
                <a:solidFill>
                  <a:srgbClr val="202124"/>
                </a:solidFill>
                <a:effectLst/>
                <a:latin typeface="arial" panose="020B0604020202020204" pitchFamily="34" charset="0"/>
              </a:rPr>
              <a:t>More comfortable scanning devices and systems that enhance better diagnosis and monitoring have also been developed thanks to technology.</a:t>
            </a:r>
          </a:p>
          <a:p>
            <a:pPr marL="285750" indent="-285750" algn="just">
              <a:buFont typeface="Arial" panose="020B0604020202020204" pitchFamily="34" charset="0"/>
              <a:buChar char="•"/>
            </a:pPr>
            <a:r>
              <a:rPr lang="en-US" dirty="0">
                <a:solidFill>
                  <a:srgbClr val="202124"/>
                </a:solidFill>
                <a:latin typeface="arial" panose="020B0604020202020204" pitchFamily="34" charset="0"/>
              </a:rPr>
              <a:t>Technology plays a prominent role for doing surgeries and diagnosing diseases.</a:t>
            </a:r>
          </a:p>
          <a:p>
            <a:pPr marL="285750" indent="-285750" algn="just">
              <a:buFont typeface="Arial" panose="020B0604020202020204" pitchFamily="34" charset="0"/>
              <a:buChar char="•"/>
            </a:pPr>
            <a:r>
              <a:rPr lang="en-US" dirty="0">
                <a:solidFill>
                  <a:srgbClr val="202124"/>
                </a:solidFill>
                <a:latin typeface="arial" panose="020B0604020202020204" pitchFamily="34" charset="0"/>
              </a:rPr>
              <a:t>Therefore, advancements in this field will too be extremely helpful in saving more and more lives.</a:t>
            </a:r>
            <a:endParaRPr lang="en-IN" dirty="0"/>
          </a:p>
        </p:txBody>
      </p:sp>
      <p:pic>
        <p:nvPicPr>
          <p:cNvPr id="1026" name="Picture 2" descr="Top 10 new medical technologies of 2019 | Proclinical blogs">
            <a:extLst>
              <a:ext uri="{FF2B5EF4-FFF2-40B4-BE49-F238E27FC236}">
                <a16:creationId xmlns:a16="http://schemas.microsoft.com/office/drawing/2014/main" id="{666E64F2-8D47-473E-BC99-23F5081AE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616" y="1877890"/>
            <a:ext cx="5363111" cy="283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298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90318"/>
            <a:ext cx="12192000" cy="679761"/>
          </a:xfrm>
        </p:spPr>
        <p:txBody>
          <a:bodyPr/>
          <a:lstStyle/>
          <a:p>
            <a:r>
              <a:rPr lang="en-US" dirty="0">
                <a:solidFill>
                  <a:schemeClr val="tx1"/>
                </a:solidFill>
                <a:latin typeface="Arial" panose="020B0604020202020204" pitchFamily="34" charset="0"/>
              </a:rPr>
              <a:t>KIDNEY</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511162" y="2150705"/>
            <a:ext cx="6138828" cy="2546466"/>
          </a:xfrm>
          <a:prstGeom prst="rect">
            <a:avLst/>
          </a:prstGeom>
          <a:noFill/>
        </p:spPr>
        <p:txBody>
          <a:bodyPr wrap="square" rIns="0" rtlCol="0">
            <a:spAutoFit/>
          </a:bodyPr>
          <a:lstStyle/>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Many individuals have a medical complaint of kidney stone or urethral stone.</a:t>
            </a:r>
          </a:p>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Lithotripsy, another technological advancement helps such patients to get relief without any invasive </a:t>
            </a:r>
            <a:r>
              <a:rPr lang="en-IN" sz="1800" dirty="0" err="1">
                <a:effectLst/>
                <a:latin typeface="Arial" panose="020B0604020202020204" pitchFamily="34" charset="0"/>
                <a:ea typeface="Calibri" panose="020F0502020204030204" pitchFamily="34" charset="0"/>
                <a:cs typeface="Arial" panose="020B0604020202020204" pitchFamily="34" charset="0"/>
              </a:rPr>
              <a:t>prodecure</a:t>
            </a:r>
            <a:r>
              <a:rPr lang="en-IN" sz="1800" dirty="0">
                <a:effectLst/>
                <a:latin typeface="Arial" panose="020B0604020202020204" pitchFamily="34" charset="0"/>
                <a:ea typeface="Calibri" panose="020F0502020204030204" pitchFamily="34" charset="0"/>
                <a:cs typeface="Arial" panose="020B0604020202020204" pitchFamily="34" charset="0"/>
              </a:rPr>
              <a:t>.</a:t>
            </a:r>
          </a:p>
          <a:p>
            <a:pPr marL="285750" lvl="0" indent="-285750">
              <a:lnSpc>
                <a:spcPct val="107000"/>
              </a:lnSpc>
              <a:spcAft>
                <a:spcPts val="800"/>
              </a:spcAft>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It is a procedure that uses shock waves to break up stones in the kidney and parts of the ureter.</a:t>
            </a:r>
          </a:p>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The broken particles are then excreted through urine. </a:t>
            </a:r>
            <a:endParaRPr lang="ko-KR" alt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93813"/>
            <a:ext cx="12192000" cy="7854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pic>
        <p:nvPicPr>
          <p:cNvPr id="11" name="Picture 10" descr="See the source image">
            <a:extLst>
              <a:ext uri="{FF2B5EF4-FFF2-40B4-BE49-F238E27FC236}">
                <a16:creationId xmlns:a16="http://schemas.microsoft.com/office/drawing/2014/main" id="{5F8DBE16-E0A4-4F8D-9382-1B80C0FA43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49990" y="1898294"/>
            <a:ext cx="4910260" cy="3331005"/>
          </a:xfrm>
          <a:prstGeom prst="rect">
            <a:avLst/>
          </a:prstGeom>
          <a:noFill/>
          <a:ln>
            <a:noFill/>
          </a:ln>
        </p:spPr>
      </p:pic>
      <p:sp>
        <p:nvSpPr>
          <p:cNvPr id="12" name="Freeform 50">
            <a:extLst>
              <a:ext uri="{FF2B5EF4-FFF2-40B4-BE49-F238E27FC236}">
                <a16:creationId xmlns:a16="http://schemas.microsoft.com/office/drawing/2014/main" id="{22D892D0-98D8-4717-A4AA-9B23B2BF0DA6}"/>
              </a:ext>
            </a:extLst>
          </p:cNvPr>
          <p:cNvSpPr>
            <a:spLocks noChangeAspect="1"/>
          </p:cNvSpPr>
          <p:nvPr/>
        </p:nvSpPr>
        <p:spPr>
          <a:xfrm>
            <a:off x="11433574" y="6267682"/>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27265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590318"/>
            <a:ext cx="12192000" cy="679761"/>
          </a:xfrm>
        </p:spPr>
        <p:txBody>
          <a:bodyPr/>
          <a:lstStyle/>
          <a:p>
            <a:r>
              <a:rPr lang="en-US" dirty="0">
                <a:solidFill>
                  <a:schemeClr val="tx1"/>
                </a:solidFill>
                <a:latin typeface="Arial" panose="020B0604020202020204" pitchFamily="34" charset="0"/>
              </a:rPr>
              <a:t>PANCREAS</a:t>
            </a:r>
          </a:p>
        </p:txBody>
      </p:sp>
      <p:sp>
        <p:nvSpPr>
          <p:cNvPr id="15" name="TextBox 14">
            <a:extLst>
              <a:ext uri="{FF2B5EF4-FFF2-40B4-BE49-F238E27FC236}">
                <a16:creationId xmlns:a16="http://schemas.microsoft.com/office/drawing/2014/main" id="{C96C67DA-9DC3-405F-9BAD-901244D2D2AA}"/>
              </a:ext>
            </a:extLst>
          </p:cNvPr>
          <p:cNvSpPr txBox="1"/>
          <p:nvPr/>
        </p:nvSpPr>
        <p:spPr>
          <a:xfrm rot="18452284">
            <a:off x="796025" y="3271410"/>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01</a:t>
            </a:r>
            <a:endParaRPr lang="ko-KR" altLang="en-US" sz="3200" b="1" dirty="0">
              <a:solidFill>
                <a:schemeClr val="bg1"/>
              </a:solidFill>
              <a:cs typeface="Calibri" pitchFamily="34" charset="0"/>
            </a:endParaRPr>
          </a:p>
        </p:txBody>
      </p:sp>
      <p:sp>
        <p:nvSpPr>
          <p:cNvPr id="16" name="TextBox 15">
            <a:extLst>
              <a:ext uri="{FF2B5EF4-FFF2-40B4-BE49-F238E27FC236}">
                <a16:creationId xmlns:a16="http://schemas.microsoft.com/office/drawing/2014/main" id="{0AE9A3EB-E4E8-4A10-984B-6C8F2E4E916D}"/>
              </a:ext>
            </a:extLst>
          </p:cNvPr>
          <p:cNvSpPr txBox="1"/>
          <p:nvPr/>
        </p:nvSpPr>
        <p:spPr>
          <a:xfrm rot="18452284">
            <a:off x="1276210" y="4031154"/>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02</a:t>
            </a:r>
            <a:endParaRPr lang="ko-KR" altLang="en-US" sz="3200" b="1" dirty="0">
              <a:solidFill>
                <a:schemeClr val="bg1"/>
              </a:solidFill>
              <a:cs typeface="Calibri" pitchFamily="34" charset="0"/>
            </a:endParaRPr>
          </a:p>
        </p:txBody>
      </p:sp>
      <p:sp>
        <p:nvSpPr>
          <p:cNvPr id="17" name="TextBox 16">
            <a:extLst>
              <a:ext uri="{FF2B5EF4-FFF2-40B4-BE49-F238E27FC236}">
                <a16:creationId xmlns:a16="http://schemas.microsoft.com/office/drawing/2014/main" id="{47265F84-D057-4ED8-852B-AB47D66DBB86}"/>
              </a:ext>
            </a:extLst>
          </p:cNvPr>
          <p:cNvSpPr txBox="1"/>
          <p:nvPr/>
        </p:nvSpPr>
        <p:spPr>
          <a:xfrm rot="18452284">
            <a:off x="1546304" y="4885586"/>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03</a:t>
            </a:r>
            <a:endParaRPr lang="ko-KR" altLang="en-US" sz="3200" b="1" dirty="0">
              <a:solidFill>
                <a:schemeClr val="bg1"/>
              </a:solidFill>
              <a:cs typeface="Calibri" pitchFamily="34" charset="0"/>
            </a:endParaRPr>
          </a:p>
        </p:txBody>
      </p:sp>
      <p:sp>
        <p:nvSpPr>
          <p:cNvPr id="18" name="TextBox 17">
            <a:extLst>
              <a:ext uri="{FF2B5EF4-FFF2-40B4-BE49-F238E27FC236}">
                <a16:creationId xmlns:a16="http://schemas.microsoft.com/office/drawing/2014/main" id="{F3E71740-DBAB-4DEE-A9E2-9A3B0AA3F1CC}"/>
              </a:ext>
            </a:extLst>
          </p:cNvPr>
          <p:cNvSpPr txBox="1"/>
          <p:nvPr/>
        </p:nvSpPr>
        <p:spPr>
          <a:xfrm rot="18452284">
            <a:off x="1909570" y="5630057"/>
            <a:ext cx="973426" cy="584775"/>
          </a:xfrm>
          <a:prstGeom prst="rect">
            <a:avLst/>
          </a:prstGeom>
          <a:noFill/>
        </p:spPr>
        <p:txBody>
          <a:bodyPr wrap="square" rtlCol="0">
            <a:spAutoFit/>
          </a:bodyPr>
          <a:lstStyle/>
          <a:p>
            <a:pPr algn="ctr"/>
            <a:r>
              <a:rPr lang="en-US" altLang="ko-KR" sz="3200" b="1" dirty="0">
                <a:solidFill>
                  <a:schemeClr val="bg1"/>
                </a:solidFill>
                <a:cs typeface="Calibri" pitchFamily="34" charset="0"/>
              </a:rPr>
              <a:t>04</a:t>
            </a:r>
            <a:endParaRPr lang="ko-KR" altLang="en-US" sz="3200" b="1" dirty="0">
              <a:solidFill>
                <a:schemeClr val="bg1"/>
              </a:solidFill>
              <a:cs typeface="Calibri" pitchFamily="34" charset="0"/>
            </a:endParaRPr>
          </a:p>
        </p:txBody>
      </p:sp>
      <p:sp>
        <p:nvSpPr>
          <p:cNvPr id="23" name="TextBox 22">
            <a:extLst>
              <a:ext uri="{FF2B5EF4-FFF2-40B4-BE49-F238E27FC236}">
                <a16:creationId xmlns:a16="http://schemas.microsoft.com/office/drawing/2014/main" id="{FAE0C83A-09E1-49D4-96D4-7F4035AFCAC2}"/>
              </a:ext>
            </a:extLst>
          </p:cNvPr>
          <p:cNvSpPr txBox="1"/>
          <p:nvPr/>
        </p:nvSpPr>
        <p:spPr>
          <a:xfrm>
            <a:off x="525230" y="2247527"/>
            <a:ext cx="5945909" cy="2507738"/>
          </a:xfrm>
          <a:prstGeom prst="rect">
            <a:avLst/>
          </a:prstGeom>
          <a:noFill/>
        </p:spPr>
        <p:txBody>
          <a:bodyPr wrap="square" rIns="0" rtlCol="0">
            <a:spAutoFit/>
          </a:bodyPr>
          <a:lstStyle/>
          <a:p>
            <a:pPr marL="285750" lvl="0" indent="-285750">
              <a:lnSpc>
                <a:spcPct val="107000"/>
              </a:lnSpc>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Pancreatitis is </a:t>
            </a:r>
            <a:r>
              <a:rPr lang="en-IN" sz="1800" dirty="0" err="1">
                <a:effectLst/>
                <a:latin typeface="Arial" panose="020B0604020202020204" pitchFamily="34" charset="0"/>
                <a:ea typeface="Calibri" panose="020F0502020204030204" pitchFamily="34" charset="0"/>
                <a:cs typeface="Arial" panose="020B0604020202020204" pitchFamily="34" charset="0"/>
              </a:rPr>
              <a:t>inflamation</a:t>
            </a:r>
            <a:r>
              <a:rPr lang="en-IN" sz="1800" dirty="0">
                <a:effectLst/>
                <a:latin typeface="Arial" panose="020B0604020202020204" pitchFamily="34" charset="0"/>
                <a:ea typeface="Calibri" panose="020F0502020204030204" pitchFamily="34" charset="0"/>
                <a:cs typeface="Arial" panose="020B0604020202020204" pitchFamily="34" charset="0"/>
              </a:rPr>
              <a:t> in the </a:t>
            </a:r>
            <a:r>
              <a:rPr lang="en-IN" sz="1800" dirty="0" err="1">
                <a:effectLst/>
                <a:latin typeface="Arial" panose="020B0604020202020204" pitchFamily="34" charset="0"/>
                <a:ea typeface="Calibri" panose="020F0502020204030204" pitchFamily="34" charset="0"/>
                <a:cs typeface="Arial" panose="020B0604020202020204" pitchFamily="34" charset="0"/>
              </a:rPr>
              <a:t>pancreas.sometimes</a:t>
            </a:r>
            <a:r>
              <a:rPr lang="en-IN" sz="1800" dirty="0">
                <a:effectLst/>
                <a:latin typeface="Arial" panose="020B0604020202020204" pitchFamily="34" charset="0"/>
                <a:ea typeface="Calibri" panose="020F0502020204030204" pitchFamily="34" charset="0"/>
                <a:cs typeface="Arial" panose="020B0604020202020204" pitchFamily="34" charset="0"/>
              </a:rPr>
              <a:t> pancreatitis is also caused by a narrowed or blocked bile duct.</a:t>
            </a:r>
          </a:p>
          <a:p>
            <a:pPr marL="285750" lvl="0" indent="-285750">
              <a:lnSpc>
                <a:spcPct val="107000"/>
              </a:lnSpc>
              <a:spcAft>
                <a:spcPts val="800"/>
              </a:spcAft>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Latest techniques like </a:t>
            </a:r>
            <a:r>
              <a:rPr lang="en-IN" sz="1800" dirty="0" err="1">
                <a:effectLst/>
                <a:latin typeface="Arial" panose="020B0604020202020204" pitchFamily="34" charset="0"/>
                <a:ea typeface="Calibri" panose="020F0502020204030204" pitchFamily="34" charset="0"/>
                <a:cs typeface="Arial" panose="020B0604020202020204" pitchFamily="34" charset="0"/>
              </a:rPr>
              <a:t>ct</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scan,mri</a:t>
            </a:r>
            <a:r>
              <a:rPr lang="en-IN" sz="1800" dirty="0">
                <a:effectLst/>
                <a:latin typeface="Arial" panose="020B0604020202020204" pitchFamily="34" charset="0"/>
                <a:ea typeface="Calibri" panose="020F0502020204030204" pitchFamily="34" charset="0"/>
                <a:cs typeface="Arial" panose="020B0604020202020204" pitchFamily="34" charset="0"/>
              </a:rPr>
              <a:t> or ultrasound of abdomen helps to diagnose pancreatitis.</a:t>
            </a:r>
          </a:p>
          <a:p>
            <a:pPr marL="285750" indent="-285750">
              <a:buFont typeface="Arial" panose="020B0604020202020204" pitchFamily="34" charset="0"/>
              <a:buChar char="•"/>
            </a:pPr>
            <a:r>
              <a:rPr lang="en-IN" sz="1800" dirty="0">
                <a:effectLst/>
                <a:latin typeface="Arial" panose="020B0604020202020204" pitchFamily="34" charset="0"/>
                <a:ea typeface="Calibri" panose="020F0502020204030204" pitchFamily="34" charset="0"/>
                <a:cs typeface="Arial" panose="020B0604020202020204" pitchFamily="34" charset="0"/>
              </a:rPr>
              <a:t>A procedure called </a:t>
            </a:r>
            <a:r>
              <a:rPr lang="en-IN" sz="1800" dirty="0" err="1">
                <a:effectLst/>
                <a:latin typeface="Arial" panose="020B0604020202020204" pitchFamily="34" charset="0"/>
                <a:ea typeface="Calibri" panose="020F0502020204030204" pitchFamily="34" charset="0"/>
                <a:cs typeface="Arial" panose="020B0604020202020204" pitchFamily="34" charset="0"/>
              </a:rPr>
              <a:t>endocopic</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reprograde</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cholangio</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pancreto</a:t>
            </a:r>
            <a:r>
              <a:rPr lang="en-IN" sz="1800" dirty="0">
                <a:effectLst/>
                <a:latin typeface="Arial" panose="020B0604020202020204" pitchFamily="34" charset="0"/>
                <a:ea typeface="Calibri" panose="020F0502020204030204" pitchFamily="34" charset="0"/>
                <a:cs typeface="Arial" panose="020B0604020202020204" pitchFamily="34" charset="0"/>
              </a:rPr>
              <a:t> </a:t>
            </a:r>
            <a:r>
              <a:rPr lang="en-IN" sz="1800" dirty="0" err="1">
                <a:effectLst/>
                <a:latin typeface="Arial" panose="020B0604020202020204" pitchFamily="34" charset="0"/>
                <a:ea typeface="Calibri" panose="020F0502020204030204" pitchFamily="34" charset="0"/>
                <a:cs typeface="Arial" panose="020B0604020202020204" pitchFamily="34" charset="0"/>
              </a:rPr>
              <a:t>graphy</a:t>
            </a:r>
            <a:r>
              <a:rPr lang="en-IN" sz="1800" dirty="0">
                <a:effectLst/>
                <a:latin typeface="Arial" panose="020B0604020202020204" pitchFamily="34" charset="0"/>
                <a:ea typeface="Calibri" panose="020F0502020204030204" pitchFamily="34" charset="0"/>
                <a:cs typeface="Arial" panose="020B0604020202020204" pitchFamily="34" charset="0"/>
              </a:rPr>
              <a:t>(</a:t>
            </a:r>
            <a:r>
              <a:rPr lang="en-IN" sz="1800" dirty="0" err="1">
                <a:effectLst/>
                <a:latin typeface="Arial" panose="020B0604020202020204" pitchFamily="34" charset="0"/>
                <a:ea typeface="Calibri" panose="020F0502020204030204" pitchFamily="34" charset="0"/>
                <a:cs typeface="Arial" panose="020B0604020202020204" pitchFamily="34" charset="0"/>
              </a:rPr>
              <a:t>ercp</a:t>
            </a:r>
            <a:r>
              <a:rPr lang="en-IN" sz="1800" dirty="0">
                <a:effectLst/>
                <a:latin typeface="Arial" panose="020B0604020202020204" pitchFamily="34" charset="0"/>
                <a:ea typeface="Calibri" panose="020F0502020204030204" pitchFamily="34" charset="0"/>
                <a:cs typeface="Arial" panose="020B0604020202020204" pitchFamily="34" charset="0"/>
              </a:rPr>
              <a:t>) uses a long tube with a camera on the end to examen pancreas and bile ducts.  </a:t>
            </a:r>
            <a:endParaRPr lang="ko-KR" altLang="en-US" sz="2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0F813904-6579-4853-8736-AA57C1AD08A4}"/>
              </a:ext>
            </a:extLst>
          </p:cNvPr>
          <p:cNvSpPr/>
          <p:nvPr/>
        </p:nvSpPr>
        <p:spPr>
          <a:xfrm>
            <a:off x="0" y="6093813"/>
            <a:ext cx="12192000" cy="7854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pic>
        <p:nvPicPr>
          <p:cNvPr id="13" name="Picture 12" descr="See the source image">
            <a:extLst>
              <a:ext uri="{FF2B5EF4-FFF2-40B4-BE49-F238E27FC236}">
                <a16:creationId xmlns:a16="http://schemas.microsoft.com/office/drawing/2014/main" id="{9DEF2B70-0A49-4A17-B41C-072FA1EF088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64221" y="1949179"/>
            <a:ext cx="4802549" cy="3104434"/>
          </a:xfrm>
          <a:prstGeom prst="rect">
            <a:avLst/>
          </a:prstGeom>
          <a:noFill/>
          <a:ln>
            <a:noFill/>
          </a:ln>
        </p:spPr>
      </p:pic>
    </p:spTree>
    <p:extLst>
      <p:ext uri="{BB962C8B-B14F-4D97-AF65-F5344CB8AC3E}">
        <p14:creationId xmlns:p14="http://schemas.microsoft.com/office/powerpoint/2010/main" val="481668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2714A-BE29-4E83-A155-D5802C472B0A}"/>
              </a:ext>
            </a:extLst>
          </p:cNvPr>
          <p:cNvSpPr txBox="1"/>
          <p:nvPr/>
        </p:nvSpPr>
        <p:spPr>
          <a:xfrm>
            <a:off x="0" y="4777622"/>
            <a:ext cx="12192000" cy="1015663"/>
          </a:xfrm>
          <a:prstGeom prst="rect">
            <a:avLst/>
          </a:prstGeom>
          <a:noFill/>
        </p:spPr>
        <p:txBody>
          <a:bodyPr wrap="square" rtlCol="0" anchor="ctr">
            <a:spAutoFit/>
          </a:bodyPr>
          <a:lstStyle/>
          <a:p>
            <a:pPr algn="ctr"/>
            <a:r>
              <a:rPr lang="en-US" altLang="ko-KR" sz="6000" dirty="0">
                <a:solidFill>
                  <a:schemeClr val="tx1">
                    <a:lumMod val="85000"/>
                    <a:lumOff val="15000"/>
                  </a:schemeClr>
                </a:solidFill>
                <a:cs typeface="Arial" pitchFamily="34" charset="0"/>
              </a:rPr>
              <a:t>THANK YOU</a:t>
            </a:r>
            <a:endParaRPr lang="ko-KR" altLang="en-US" sz="6000" dirty="0">
              <a:solidFill>
                <a:schemeClr val="tx1">
                  <a:lumMod val="85000"/>
                  <a:lumOff val="15000"/>
                </a:schemeClr>
              </a:solidFill>
              <a:cs typeface="Arial" pitchFamily="34" charset="0"/>
            </a:endParaRPr>
          </a:p>
        </p:txBody>
      </p:sp>
      <p:grpSp>
        <p:nvGrpSpPr>
          <p:cNvPr id="35" name="Group 34">
            <a:extLst>
              <a:ext uri="{FF2B5EF4-FFF2-40B4-BE49-F238E27FC236}">
                <a16:creationId xmlns:a16="http://schemas.microsoft.com/office/drawing/2014/main" id="{45D40FC3-0E81-4772-A64D-441333F497E1}"/>
              </a:ext>
            </a:extLst>
          </p:cNvPr>
          <p:cNvGrpSpPr/>
          <p:nvPr/>
        </p:nvGrpSpPr>
        <p:grpSpPr>
          <a:xfrm>
            <a:off x="3541321" y="0"/>
            <a:ext cx="4880759" cy="4624142"/>
            <a:chOff x="753139" y="-50052"/>
            <a:chExt cx="6894847" cy="6532333"/>
          </a:xfrm>
        </p:grpSpPr>
        <p:sp>
          <p:nvSpPr>
            <p:cNvPr id="4" name="Isosceles Triangle 67">
              <a:extLst>
                <a:ext uri="{FF2B5EF4-FFF2-40B4-BE49-F238E27FC236}">
                  <a16:creationId xmlns:a16="http://schemas.microsoft.com/office/drawing/2014/main" id="{61293018-9C32-4D16-817C-86303943C054}"/>
                </a:ext>
              </a:extLst>
            </p:cNvPr>
            <p:cNvSpPr/>
            <p:nvPr/>
          </p:nvSpPr>
          <p:spPr>
            <a:xfrm rot="10800000">
              <a:off x="2942583" y="-18107"/>
              <a:ext cx="2842596" cy="6468442"/>
            </a:xfrm>
            <a:custGeom>
              <a:avLst/>
              <a:gdLst>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477967 h 6477967"/>
                <a:gd name="connsiteX1" fmla="*/ 1421298 w 2842596"/>
                <a:gd name="connsiteY1" fmla="*/ 0 h 6477967"/>
                <a:gd name="connsiteX2" fmla="*/ 2842596 w 2842596"/>
                <a:gd name="connsiteY2" fmla="*/ 6477967 h 6477967"/>
                <a:gd name="connsiteX3" fmla="*/ 0 w 2842596"/>
                <a:gd name="connsiteY3" fmla="*/ 6477967 h 647796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801817 h 6801817"/>
                <a:gd name="connsiteX1" fmla="*/ 1392723 w 2842596"/>
                <a:gd name="connsiteY1" fmla="*/ 0 h 6801817"/>
                <a:gd name="connsiteX2" fmla="*/ 2842596 w 2842596"/>
                <a:gd name="connsiteY2" fmla="*/ 6801817 h 6801817"/>
                <a:gd name="connsiteX3" fmla="*/ 0 w 2842596"/>
                <a:gd name="connsiteY3" fmla="*/ 6801817 h 680181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30367 h 6630367"/>
                <a:gd name="connsiteX1" fmla="*/ 1411773 w 2842596"/>
                <a:gd name="connsiteY1" fmla="*/ 0 h 6630367"/>
                <a:gd name="connsiteX2" fmla="*/ 2842596 w 2842596"/>
                <a:gd name="connsiteY2" fmla="*/ 6630367 h 6630367"/>
                <a:gd name="connsiteX3" fmla="*/ 0 w 2842596"/>
                <a:gd name="connsiteY3" fmla="*/ 6630367 h 663036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611317 h 6611317"/>
                <a:gd name="connsiteX1" fmla="*/ 1440348 w 2842596"/>
                <a:gd name="connsiteY1" fmla="*/ 0 h 6611317"/>
                <a:gd name="connsiteX2" fmla="*/ 2842596 w 2842596"/>
                <a:gd name="connsiteY2" fmla="*/ 6611317 h 6611317"/>
                <a:gd name="connsiteX3" fmla="*/ 0 w 2842596"/>
                <a:gd name="connsiteY3" fmla="*/ 6611317 h 6611317"/>
                <a:gd name="connsiteX0" fmla="*/ 0 w 2842596"/>
                <a:gd name="connsiteY0" fmla="*/ 6468442 h 6468442"/>
                <a:gd name="connsiteX1" fmla="*/ 1402248 w 2842596"/>
                <a:gd name="connsiteY1" fmla="*/ 0 h 6468442"/>
                <a:gd name="connsiteX2" fmla="*/ 2842596 w 2842596"/>
                <a:gd name="connsiteY2" fmla="*/ 6468442 h 6468442"/>
                <a:gd name="connsiteX3" fmla="*/ 0 w 2842596"/>
                <a:gd name="connsiteY3" fmla="*/ 6468442 h 6468442"/>
              </a:gdLst>
              <a:ahLst/>
              <a:cxnLst>
                <a:cxn ang="0">
                  <a:pos x="connsiteX0" y="connsiteY0"/>
                </a:cxn>
                <a:cxn ang="0">
                  <a:pos x="connsiteX1" y="connsiteY1"/>
                </a:cxn>
                <a:cxn ang="0">
                  <a:pos x="connsiteX2" y="connsiteY2"/>
                </a:cxn>
                <a:cxn ang="0">
                  <a:pos x="connsiteX3" y="connsiteY3"/>
                </a:cxn>
              </a:cxnLst>
              <a:rect l="l" t="t" r="r" b="b"/>
              <a:pathLst>
                <a:path w="2842596" h="6468442">
                  <a:moveTo>
                    <a:pt x="0" y="6468442"/>
                  </a:moveTo>
                  <a:cubicBezTo>
                    <a:pt x="32441" y="3896370"/>
                    <a:pt x="1065007" y="705172"/>
                    <a:pt x="1402248" y="0"/>
                  </a:cubicBezTo>
                  <a:cubicBezTo>
                    <a:pt x="1856964" y="730572"/>
                    <a:pt x="2768880" y="3928120"/>
                    <a:pt x="2842596" y="6468442"/>
                  </a:cubicBezTo>
                  <a:lnTo>
                    <a:pt x="0" y="64684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E29DB96B-5A11-4636-8AA4-8B04B0BECD10}"/>
                </a:ext>
              </a:extLst>
            </p:cNvPr>
            <p:cNvSpPr/>
            <p:nvPr/>
          </p:nvSpPr>
          <p:spPr>
            <a:xfrm>
              <a:off x="3706963" y="1074251"/>
              <a:ext cx="1281676" cy="5333238"/>
            </a:xfrm>
            <a:custGeom>
              <a:avLst/>
              <a:gdLst>
                <a:gd name="connsiteX0" fmla="*/ 325098 w 1281676"/>
                <a:gd name="connsiteY0" fmla="*/ 0 h 5333238"/>
                <a:gd name="connsiteX1" fmla="*/ 954042 w 1281676"/>
                <a:gd name="connsiteY1" fmla="*/ 0 h 5333238"/>
                <a:gd name="connsiteX2" fmla="*/ 1281676 w 1281676"/>
                <a:gd name="connsiteY2" fmla="*/ 4285901 h 5333238"/>
                <a:gd name="connsiteX3" fmla="*/ 650829 w 1281676"/>
                <a:gd name="connsiteY3" fmla="*/ 5333238 h 5333238"/>
                <a:gd name="connsiteX4" fmla="*/ 0 w 1281676"/>
                <a:gd name="connsiteY4" fmla="*/ 4252727 h 53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676" h="5333238">
                  <a:moveTo>
                    <a:pt x="325098" y="0"/>
                  </a:moveTo>
                  <a:lnTo>
                    <a:pt x="954042" y="0"/>
                  </a:lnTo>
                  <a:lnTo>
                    <a:pt x="1281676" y="4285901"/>
                  </a:lnTo>
                  <a:lnTo>
                    <a:pt x="650829" y="5333238"/>
                  </a:lnTo>
                  <a:lnTo>
                    <a:pt x="0" y="4252727"/>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Trapezoid 5">
              <a:extLst>
                <a:ext uri="{FF2B5EF4-FFF2-40B4-BE49-F238E27FC236}">
                  <a16:creationId xmlns:a16="http://schemas.microsoft.com/office/drawing/2014/main" id="{B0D4B7A9-1F12-4279-9A62-44ABFC87C8C0}"/>
                </a:ext>
              </a:extLst>
            </p:cNvPr>
            <p:cNvSpPr/>
            <p:nvPr/>
          </p:nvSpPr>
          <p:spPr>
            <a:xfrm rot="10800000">
              <a:off x="3618685" y="-21830"/>
              <a:ext cx="1474316" cy="1130853"/>
            </a:xfrm>
            <a:prstGeom prst="trapezoid">
              <a:avLst>
                <a:gd name="adj" fmla="val 39007"/>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Isosceles Triangle 6">
              <a:extLst>
                <a:ext uri="{FF2B5EF4-FFF2-40B4-BE49-F238E27FC236}">
                  <a16:creationId xmlns:a16="http://schemas.microsoft.com/office/drawing/2014/main" id="{41E70F09-5A38-4C89-8E65-3611EA7DBDF3}"/>
                </a:ext>
              </a:extLst>
            </p:cNvPr>
            <p:cNvSpPr/>
            <p:nvPr/>
          </p:nvSpPr>
          <p:spPr>
            <a:xfrm rot="10800000">
              <a:off x="2942582"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Isosceles Triangle 7">
              <a:extLst>
                <a:ext uri="{FF2B5EF4-FFF2-40B4-BE49-F238E27FC236}">
                  <a16:creationId xmlns:a16="http://schemas.microsoft.com/office/drawing/2014/main" id="{5F8FD9F5-B671-4468-A8C6-570C9F5D761A}"/>
                </a:ext>
              </a:extLst>
            </p:cNvPr>
            <p:cNvSpPr/>
            <p:nvPr/>
          </p:nvSpPr>
          <p:spPr>
            <a:xfrm rot="10800000" flipH="1">
              <a:off x="4351031" y="-18106"/>
              <a:ext cx="1406827" cy="951872"/>
            </a:xfrm>
            <a:prstGeom prst="triangle">
              <a:avLst>
                <a:gd name="adj" fmla="val 5797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FFE7801-C8EE-425F-B0D5-A665CF8954B4}"/>
                </a:ext>
              </a:extLst>
            </p:cNvPr>
            <p:cNvGrpSpPr/>
            <p:nvPr/>
          </p:nvGrpSpPr>
          <p:grpSpPr>
            <a:xfrm>
              <a:off x="1096799" y="-18107"/>
              <a:ext cx="3284106" cy="6500388"/>
              <a:chOff x="907647" y="-18107"/>
              <a:chExt cx="3284106" cy="6500388"/>
            </a:xfrm>
          </p:grpSpPr>
          <p:sp>
            <p:nvSpPr>
              <p:cNvPr id="10" name="Freeform: Shape 9">
                <a:extLst>
                  <a:ext uri="{FF2B5EF4-FFF2-40B4-BE49-F238E27FC236}">
                    <a16:creationId xmlns:a16="http://schemas.microsoft.com/office/drawing/2014/main" id="{30B49D27-8018-40FA-AA55-14CA25CA61CD}"/>
                  </a:ext>
                </a:extLst>
              </p:cNvPr>
              <p:cNvSpPr/>
              <p:nvPr/>
            </p:nvSpPr>
            <p:spPr>
              <a:xfrm>
                <a:off x="907647" y="914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B155B77B-646D-41E5-9629-13793B37E9A7}"/>
                  </a:ext>
                </a:extLst>
              </p:cNvPr>
              <p:cNvSpPr/>
              <p:nvPr/>
            </p:nvSpPr>
            <p:spPr>
              <a:xfrm>
                <a:off x="939866" y="-18107"/>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38D57E38-ADEC-40CE-AA89-7181BF7502D8}"/>
                </a:ext>
              </a:extLst>
            </p:cNvPr>
            <p:cNvGrpSpPr/>
            <p:nvPr/>
          </p:nvGrpSpPr>
          <p:grpSpPr>
            <a:xfrm flipH="1">
              <a:off x="4363880" y="-18107"/>
              <a:ext cx="3284106" cy="6500388"/>
              <a:chOff x="1060047" y="134293"/>
              <a:chExt cx="3284106" cy="6500388"/>
            </a:xfrm>
          </p:grpSpPr>
          <p:sp>
            <p:nvSpPr>
              <p:cNvPr id="13" name="Freeform: Shape 12">
                <a:extLst>
                  <a:ext uri="{FF2B5EF4-FFF2-40B4-BE49-F238E27FC236}">
                    <a16:creationId xmlns:a16="http://schemas.microsoft.com/office/drawing/2014/main" id="{CCD1A1C0-A6C1-490D-A5DB-33DDD6C0A7F4}"/>
                  </a:ext>
                </a:extLst>
              </p:cNvPr>
              <p:cNvSpPr/>
              <p:nvPr/>
            </p:nvSpPr>
            <p:spPr>
              <a:xfrm>
                <a:off x="1060047" y="243830"/>
                <a:ext cx="3204262" cy="6281313"/>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 name="connsiteX0" fmla="*/ 560630 w 3204262"/>
                  <a:gd name="connsiteY0" fmla="*/ 17149 h 6281313"/>
                  <a:gd name="connsiteX1" fmla="*/ 182763 w 3204262"/>
                  <a:gd name="connsiteY1" fmla="*/ 398353 h 6281313"/>
                  <a:gd name="connsiteX2" fmla="*/ 200870 w 3204262"/>
                  <a:gd name="connsiteY2" fmla="*/ 479834 h 6281313"/>
                  <a:gd name="connsiteX3" fmla="*/ 1169590 w 3204262"/>
                  <a:gd name="connsiteY3" fmla="*/ 1240325 h 6281313"/>
                  <a:gd name="connsiteX4" fmla="*/ 1196751 w 3204262"/>
                  <a:gd name="connsiteY4" fmla="*/ 1330859 h 6281313"/>
                  <a:gd name="connsiteX5" fmla="*/ 28854 w 3204262"/>
                  <a:gd name="connsiteY5" fmla="*/ 2082297 h 6281313"/>
                  <a:gd name="connsiteX6" fmla="*/ 46961 w 3204262"/>
                  <a:gd name="connsiteY6" fmla="*/ 2236206 h 6281313"/>
                  <a:gd name="connsiteX7" fmla="*/ 3204262 w 3204262"/>
                  <a:gd name="connsiteY7" fmla="*/ 6281313 h 6281313"/>
                  <a:gd name="connsiteX8" fmla="*/ 1957242 w 3204262"/>
                  <a:gd name="connsiteY8" fmla="*/ 0 h 6281313"/>
                  <a:gd name="connsiteX9" fmla="*/ 560630 w 3204262"/>
                  <a:gd name="connsiteY9" fmla="*/ 17149 h 628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4262" h="6281313">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04262" y="6281313"/>
                    </a:lnTo>
                    <a:cubicBezTo>
                      <a:pt x="2655239" y="4216117"/>
                      <a:pt x="2163365" y="2360471"/>
                      <a:pt x="1957242" y="0"/>
                    </a:cubicBezTo>
                    <a:lnTo>
                      <a:pt x="560630" y="17149"/>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16B7D69C-D6B8-462A-A762-93F9CC9FE08B}"/>
                  </a:ext>
                </a:extLst>
              </p:cNvPr>
              <p:cNvSpPr/>
              <p:nvPr/>
            </p:nvSpPr>
            <p:spPr>
              <a:xfrm>
                <a:off x="1092266" y="134293"/>
                <a:ext cx="3251887" cy="6500388"/>
              </a:xfrm>
              <a:custGeom>
                <a:avLst/>
                <a:gdLst>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25101 w 3223033"/>
                  <a:gd name="connsiteY0" fmla="*/ 27160 h 6500388"/>
                  <a:gd name="connsiteX1" fmla="*/ 153909 w 3223033"/>
                  <a:gd name="connsiteY1" fmla="*/ 398353 h 6500388"/>
                  <a:gd name="connsiteX2" fmla="*/ 172016 w 3223033"/>
                  <a:gd name="connsiteY2" fmla="*/ 479834 h 6500388"/>
                  <a:gd name="connsiteX3" fmla="*/ 1140736 w 3223033"/>
                  <a:gd name="connsiteY3" fmla="*/ 1240325 h 6500388"/>
                  <a:gd name="connsiteX4" fmla="*/ 1167897 w 3223033"/>
                  <a:gd name="connsiteY4" fmla="*/ 1330859 h 6500388"/>
                  <a:gd name="connsiteX5" fmla="*/ 0 w 3223033"/>
                  <a:gd name="connsiteY5" fmla="*/ 2082297 h 6500388"/>
                  <a:gd name="connsiteX6" fmla="*/ 18107 w 3223033"/>
                  <a:gd name="connsiteY6" fmla="*/ 2236206 h 6500388"/>
                  <a:gd name="connsiteX7" fmla="*/ 3223033 w 3223033"/>
                  <a:gd name="connsiteY7" fmla="*/ 6500388 h 6500388"/>
                  <a:gd name="connsiteX8" fmla="*/ 1928388 w 3223033"/>
                  <a:gd name="connsiteY8" fmla="*/ 0 h 6500388"/>
                  <a:gd name="connsiteX9" fmla="*/ 525101 w 3223033"/>
                  <a:gd name="connsiteY9" fmla="*/ 27160 h 6500388"/>
                  <a:gd name="connsiteX0" fmla="*/ 549122 w 3247054"/>
                  <a:gd name="connsiteY0" fmla="*/ 27160 h 6500388"/>
                  <a:gd name="connsiteX1" fmla="*/ 177930 w 3247054"/>
                  <a:gd name="connsiteY1" fmla="*/ 398353 h 6500388"/>
                  <a:gd name="connsiteX2" fmla="*/ 196037 w 3247054"/>
                  <a:gd name="connsiteY2" fmla="*/ 479834 h 6500388"/>
                  <a:gd name="connsiteX3" fmla="*/ 1164757 w 3247054"/>
                  <a:gd name="connsiteY3" fmla="*/ 1240325 h 6500388"/>
                  <a:gd name="connsiteX4" fmla="*/ 1191918 w 3247054"/>
                  <a:gd name="connsiteY4" fmla="*/ 1330859 h 6500388"/>
                  <a:gd name="connsiteX5" fmla="*/ 24021 w 3247054"/>
                  <a:gd name="connsiteY5" fmla="*/ 2082297 h 6500388"/>
                  <a:gd name="connsiteX6" fmla="*/ 42128 w 3247054"/>
                  <a:gd name="connsiteY6" fmla="*/ 2236206 h 6500388"/>
                  <a:gd name="connsiteX7" fmla="*/ 3247054 w 3247054"/>
                  <a:gd name="connsiteY7" fmla="*/ 6500388 h 6500388"/>
                  <a:gd name="connsiteX8" fmla="*/ 1952409 w 3247054"/>
                  <a:gd name="connsiteY8" fmla="*/ 0 h 6500388"/>
                  <a:gd name="connsiteX9" fmla="*/ 549122 w 3247054"/>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53955 w 3251887"/>
                  <a:gd name="connsiteY0" fmla="*/ 27160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53955 w 3251887"/>
                  <a:gd name="connsiteY9" fmla="*/ 27160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 name="connsiteX0" fmla="*/ 560630 w 3251887"/>
                  <a:gd name="connsiteY0" fmla="*/ 17149 h 6500388"/>
                  <a:gd name="connsiteX1" fmla="*/ 182763 w 3251887"/>
                  <a:gd name="connsiteY1" fmla="*/ 398353 h 6500388"/>
                  <a:gd name="connsiteX2" fmla="*/ 200870 w 3251887"/>
                  <a:gd name="connsiteY2" fmla="*/ 479834 h 6500388"/>
                  <a:gd name="connsiteX3" fmla="*/ 1169590 w 3251887"/>
                  <a:gd name="connsiteY3" fmla="*/ 1240325 h 6500388"/>
                  <a:gd name="connsiteX4" fmla="*/ 1196751 w 3251887"/>
                  <a:gd name="connsiteY4" fmla="*/ 1330859 h 6500388"/>
                  <a:gd name="connsiteX5" fmla="*/ 28854 w 3251887"/>
                  <a:gd name="connsiteY5" fmla="*/ 2082297 h 6500388"/>
                  <a:gd name="connsiteX6" fmla="*/ 46961 w 3251887"/>
                  <a:gd name="connsiteY6" fmla="*/ 2236206 h 6500388"/>
                  <a:gd name="connsiteX7" fmla="*/ 3251887 w 3251887"/>
                  <a:gd name="connsiteY7" fmla="*/ 6500388 h 6500388"/>
                  <a:gd name="connsiteX8" fmla="*/ 1957242 w 3251887"/>
                  <a:gd name="connsiteY8" fmla="*/ 0 h 6500388"/>
                  <a:gd name="connsiteX9" fmla="*/ 560630 w 3251887"/>
                  <a:gd name="connsiteY9" fmla="*/ 17149 h 650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1887" h="6500388">
                    <a:moveTo>
                      <a:pt x="560630" y="17149"/>
                    </a:moveTo>
                    <a:lnTo>
                      <a:pt x="182763" y="398353"/>
                    </a:lnTo>
                    <a:cubicBezTo>
                      <a:pt x="155427" y="425513"/>
                      <a:pt x="174811" y="462685"/>
                      <a:pt x="200870" y="479834"/>
                    </a:cubicBezTo>
                    <a:lnTo>
                      <a:pt x="1169590" y="1240325"/>
                    </a:lnTo>
                    <a:cubicBezTo>
                      <a:pt x="1225365" y="1290526"/>
                      <a:pt x="1247767" y="1294006"/>
                      <a:pt x="1196751" y="1330859"/>
                    </a:cubicBezTo>
                    <a:lnTo>
                      <a:pt x="28854" y="2082297"/>
                    </a:lnTo>
                    <a:cubicBezTo>
                      <a:pt x="-31855" y="2133600"/>
                      <a:pt x="17565" y="2211601"/>
                      <a:pt x="46961" y="2236206"/>
                    </a:cubicBezTo>
                    <a:lnTo>
                      <a:pt x="3251887" y="6500388"/>
                    </a:lnTo>
                    <a:cubicBezTo>
                      <a:pt x="2667939" y="4352642"/>
                      <a:pt x="2188765" y="2519221"/>
                      <a:pt x="1957242" y="0"/>
                    </a:cubicBezTo>
                    <a:lnTo>
                      <a:pt x="560630" y="17149"/>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400AD7D5-603C-4AE7-8D34-012AD4810AFC}"/>
                </a:ext>
              </a:extLst>
            </p:cNvPr>
            <p:cNvGrpSpPr/>
            <p:nvPr/>
          </p:nvGrpSpPr>
          <p:grpSpPr>
            <a:xfrm>
              <a:off x="753139" y="-50052"/>
              <a:ext cx="2660463" cy="5621832"/>
              <a:chOff x="925903" y="-56577"/>
              <a:chExt cx="2660463" cy="5621832"/>
            </a:xfrm>
          </p:grpSpPr>
          <p:grpSp>
            <p:nvGrpSpPr>
              <p:cNvPr id="16" name="Group 15">
                <a:extLst>
                  <a:ext uri="{FF2B5EF4-FFF2-40B4-BE49-F238E27FC236}">
                    <a16:creationId xmlns:a16="http://schemas.microsoft.com/office/drawing/2014/main" id="{C2E39CE6-F92D-4F63-8DA0-97B13E945896}"/>
                  </a:ext>
                </a:extLst>
              </p:cNvPr>
              <p:cNvGrpSpPr/>
              <p:nvPr/>
            </p:nvGrpSpPr>
            <p:grpSpPr>
              <a:xfrm rot="10228926">
                <a:off x="2345152" y="4256160"/>
                <a:ext cx="1127545" cy="1309095"/>
                <a:chOff x="4802271" y="1897244"/>
                <a:chExt cx="492910" cy="572275"/>
              </a:xfrm>
            </p:grpSpPr>
            <p:sp>
              <p:nvSpPr>
                <p:cNvPr id="22" name="Rectangle 8">
                  <a:extLst>
                    <a:ext uri="{FF2B5EF4-FFF2-40B4-BE49-F238E27FC236}">
                      <a16:creationId xmlns:a16="http://schemas.microsoft.com/office/drawing/2014/main" id="{13D48A14-DD78-4168-BCBA-7FE467D22973}"/>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16">
                  <a:extLst>
                    <a:ext uri="{FF2B5EF4-FFF2-40B4-BE49-F238E27FC236}">
                      <a16:creationId xmlns:a16="http://schemas.microsoft.com/office/drawing/2014/main" id="{7C3215FD-B3FD-4CFB-9348-2A5A09B423A6}"/>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7" name="Group 16">
                <a:extLst>
                  <a:ext uri="{FF2B5EF4-FFF2-40B4-BE49-F238E27FC236}">
                    <a16:creationId xmlns:a16="http://schemas.microsoft.com/office/drawing/2014/main" id="{7889E2B4-D651-4DE1-B232-FE87F76617B3}"/>
                  </a:ext>
                </a:extLst>
              </p:cNvPr>
              <p:cNvGrpSpPr/>
              <p:nvPr/>
            </p:nvGrpSpPr>
            <p:grpSpPr>
              <a:xfrm rot="11371074" flipH="1">
                <a:off x="1007927" y="4256160"/>
                <a:ext cx="1127545" cy="1309095"/>
                <a:chOff x="4802271" y="1897244"/>
                <a:chExt cx="492910" cy="572275"/>
              </a:xfrm>
            </p:grpSpPr>
            <p:sp>
              <p:nvSpPr>
                <p:cNvPr id="20" name="Rectangle 8">
                  <a:extLst>
                    <a:ext uri="{FF2B5EF4-FFF2-40B4-BE49-F238E27FC236}">
                      <a16:creationId xmlns:a16="http://schemas.microsoft.com/office/drawing/2014/main" id="{711661AD-FBCE-4CE8-98CB-4E1803DFCD00}"/>
                    </a:ext>
                  </a:extLst>
                </p:cNvPr>
                <p:cNvSpPr/>
                <p:nvPr/>
              </p:nvSpPr>
              <p:spPr>
                <a:xfrm rot="11220000">
                  <a:off x="4802271" y="1897244"/>
                  <a:ext cx="341441" cy="572275"/>
                </a:xfrm>
                <a:custGeom>
                  <a:avLst/>
                  <a:gdLst/>
                  <a:ahLst/>
                  <a:cxnLst/>
                  <a:rect l="l" t="t" r="r" b="b"/>
                  <a:pathLst>
                    <a:path w="462473" h="775132">
                      <a:moveTo>
                        <a:pt x="401001" y="0"/>
                      </a:moveTo>
                      <a:lnTo>
                        <a:pt x="462201" y="0"/>
                      </a:lnTo>
                      <a:lnTo>
                        <a:pt x="462202" y="601175"/>
                      </a:lnTo>
                      <a:lnTo>
                        <a:pt x="462473" y="601187"/>
                      </a:lnTo>
                      <a:lnTo>
                        <a:pt x="462202" y="604277"/>
                      </a:lnTo>
                      <a:lnTo>
                        <a:pt x="462201" y="612000"/>
                      </a:lnTo>
                      <a:lnTo>
                        <a:pt x="461523" y="612000"/>
                      </a:lnTo>
                      <a:cubicBezTo>
                        <a:pt x="456162" y="675114"/>
                        <a:pt x="453746" y="748270"/>
                        <a:pt x="392546" y="770377"/>
                      </a:cubicBezTo>
                      <a:cubicBezTo>
                        <a:pt x="292280" y="799787"/>
                        <a:pt x="77213" y="684479"/>
                        <a:pt x="0" y="651700"/>
                      </a:cubicBezTo>
                      <a:lnTo>
                        <a:pt x="20368" y="598081"/>
                      </a:lnTo>
                      <a:cubicBezTo>
                        <a:pt x="130899" y="631017"/>
                        <a:pt x="313896" y="720128"/>
                        <a:pt x="370989" y="709586"/>
                      </a:cubicBezTo>
                      <a:cubicBezTo>
                        <a:pt x="401045" y="687002"/>
                        <a:pt x="394312" y="666925"/>
                        <a:pt x="400233" y="598442"/>
                      </a:cubicBezTo>
                      <a:lnTo>
                        <a:pt x="401001" y="598476"/>
                      </a:lnTo>
                      <a:close/>
                    </a:path>
                  </a:pathLst>
                </a:cu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 name="Oval 16">
                  <a:extLst>
                    <a:ext uri="{FF2B5EF4-FFF2-40B4-BE49-F238E27FC236}">
                      <a16:creationId xmlns:a16="http://schemas.microsoft.com/office/drawing/2014/main" id="{F63DEC96-7AB3-48DC-9CF3-BEB558BA9E4B}"/>
                    </a:ext>
                  </a:extLst>
                </p:cNvPr>
                <p:cNvSpPr/>
                <p:nvPr/>
              </p:nvSpPr>
              <p:spPr>
                <a:xfrm rot="2337237">
                  <a:off x="5134487" y="1994694"/>
                  <a:ext cx="160694" cy="122843"/>
                </a:xfrm>
                <a:custGeom>
                  <a:avLst/>
                  <a:gdLst/>
                  <a:ahLst/>
                  <a:cxnLst/>
                  <a:rect l="l" t="t" r="r" b="b"/>
                  <a:pathLst>
                    <a:path w="217656" h="166388">
                      <a:moveTo>
                        <a:pt x="193289" y="142021"/>
                      </a:moveTo>
                      <a:cubicBezTo>
                        <a:pt x="178234" y="157076"/>
                        <a:pt x="157435" y="166388"/>
                        <a:pt x="134462" y="166388"/>
                      </a:cubicBezTo>
                      <a:cubicBezTo>
                        <a:pt x="112031" y="166388"/>
                        <a:pt x="91674" y="157511"/>
                        <a:pt x="76905" y="142878"/>
                      </a:cubicBezTo>
                      <a:lnTo>
                        <a:pt x="14686" y="153039"/>
                      </a:lnTo>
                      <a:lnTo>
                        <a:pt x="0" y="63111"/>
                      </a:lnTo>
                      <a:lnTo>
                        <a:pt x="57209" y="53768"/>
                      </a:lnTo>
                      <a:cubicBezTo>
                        <a:pt x="68633" y="22251"/>
                        <a:pt x="98949" y="0"/>
                        <a:pt x="134462" y="0"/>
                      </a:cubicBezTo>
                      <a:cubicBezTo>
                        <a:pt x="180409" y="0"/>
                        <a:pt x="217656" y="37247"/>
                        <a:pt x="217656" y="83194"/>
                      </a:cubicBezTo>
                      <a:cubicBezTo>
                        <a:pt x="217656" y="106167"/>
                        <a:pt x="208344" y="126966"/>
                        <a:pt x="193289" y="14202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8" name="Freeform: Shape 17">
                <a:extLst>
                  <a:ext uri="{FF2B5EF4-FFF2-40B4-BE49-F238E27FC236}">
                    <a16:creationId xmlns:a16="http://schemas.microsoft.com/office/drawing/2014/main" id="{070A74E6-7824-4789-88BC-DD1C905CC21F}"/>
                  </a:ext>
                </a:extLst>
              </p:cNvPr>
              <p:cNvSpPr/>
              <p:nvPr/>
            </p:nvSpPr>
            <p:spPr>
              <a:xfrm rot="10800000">
                <a:off x="2186635" y="-56577"/>
                <a:ext cx="643214" cy="2504922"/>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214" h="2504922">
                    <a:moveTo>
                      <a:pt x="216501" y="2504922"/>
                    </a:moveTo>
                    <a:lnTo>
                      <a:pt x="0" y="2504922"/>
                    </a:lnTo>
                    <a:lnTo>
                      <a:pt x="161536" y="2023432"/>
                    </a:lnTo>
                    <a:cubicBezTo>
                      <a:pt x="283541" y="1633302"/>
                      <a:pt x="386241" y="1228986"/>
                      <a:pt x="441068" y="787787"/>
                    </a:cubicBezTo>
                    <a:cubicBezTo>
                      <a:pt x="467417" y="575523"/>
                      <a:pt x="463617" y="136249"/>
                      <a:pt x="448805" y="34502"/>
                    </a:cubicBezTo>
                    <a:lnTo>
                      <a:pt x="448786" y="34443"/>
                    </a:lnTo>
                    <a:lnTo>
                      <a:pt x="641908" y="0"/>
                    </a:lnTo>
                    <a:lnTo>
                      <a:pt x="642457" y="28564"/>
                    </a:lnTo>
                    <a:cubicBezTo>
                      <a:pt x="644706" y="175329"/>
                      <a:pt x="647915" y="790092"/>
                      <a:pt x="555351" y="1233242"/>
                    </a:cubicBezTo>
                    <a:cubicBezTo>
                      <a:pt x="493961" y="1573719"/>
                      <a:pt x="411723" y="1895841"/>
                      <a:pt x="315478" y="2204996"/>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pic>
            <p:nvPicPr>
              <p:cNvPr id="19" name="Graphic 18">
                <a:extLst>
                  <a:ext uri="{FF2B5EF4-FFF2-40B4-BE49-F238E27FC236}">
                    <a16:creationId xmlns:a16="http://schemas.microsoft.com/office/drawing/2014/main" id="{78F5F383-C0A8-4E02-A27D-4FEEE9BA7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903" y="2257689"/>
                <a:ext cx="2660463" cy="2037959"/>
              </a:xfrm>
              <a:prstGeom prst="rect">
                <a:avLst/>
              </a:prstGeom>
            </p:spPr>
          </p:pic>
        </p:grpSp>
        <p:grpSp>
          <p:nvGrpSpPr>
            <p:cNvPr id="24" name="Group 23">
              <a:extLst>
                <a:ext uri="{FF2B5EF4-FFF2-40B4-BE49-F238E27FC236}">
                  <a16:creationId xmlns:a16="http://schemas.microsoft.com/office/drawing/2014/main" id="{D5B6F372-FBB4-4425-9F97-B4D041E3947A}"/>
                </a:ext>
              </a:extLst>
            </p:cNvPr>
            <p:cNvGrpSpPr/>
            <p:nvPr/>
          </p:nvGrpSpPr>
          <p:grpSpPr>
            <a:xfrm>
              <a:off x="5655344" y="0"/>
              <a:ext cx="1325557" cy="5965066"/>
              <a:chOff x="5655344" y="0"/>
              <a:chExt cx="1325557" cy="5965066"/>
            </a:xfrm>
          </p:grpSpPr>
          <p:grpSp>
            <p:nvGrpSpPr>
              <p:cNvPr id="25" name="Group 24">
                <a:extLst>
                  <a:ext uri="{FF2B5EF4-FFF2-40B4-BE49-F238E27FC236}">
                    <a16:creationId xmlns:a16="http://schemas.microsoft.com/office/drawing/2014/main" id="{5EC5B58B-14E0-481D-886C-5A45CF83E96E}"/>
                  </a:ext>
                </a:extLst>
              </p:cNvPr>
              <p:cNvGrpSpPr/>
              <p:nvPr/>
            </p:nvGrpSpPr>
            <p:grpSpPr>
              <a:xfrm>
                <a:off x="5655344" y="4480259"/>
                <a:ext cx="1212531" cy="1484807"/>
                <a:chOff x="5655344" y="4480259"/>
                <a:chExt cx="1212531" cy="1484807"/>
              </a:xfrm>
            </p:grpSpPr>
            <p:sp>
              <p:nvSpPr>
                <p:cNvPr id="27" name="Rectangle 26">
                  <a:extLst>
                    <a:ext uri="{FF2B5EF4-FFF2-40B4-BE49-F238E27FC236}">
                      <a16:creationId xmlns:a16="http://schemas.microsoft.com/office/drawing/2014/main" id="{59CB3797-31F3-4D93-A797-02238B991C20}"/>
                    </a:ext>
                  </a:extLst>
                </p:cNvPr>
                <p:cNvSpPr/>
                <p:nvPr/>
              </p:nvSpPr>
              <p:spPr>
                <a:xfrm rot="536029">
                  <a:off x="6343989" y="4480259"/>
                  <a:ext cx="163022" cy="316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746F46C-73B4-4479-9B49-DE56341B451F}"/>
                    </a:ext>
                  </a:extLst>
                </p:cNvPr>
                <p:cNvGrpSpPr/>
                <p:nvPr/>
              </p:nvGrpSpPr>
              <p:grpSpPr>
                <a:xfrm rot="11700000">
                  <a:off x="5655344" y="4752535"/>
                  <a:ext cx="1212531" cy="1212531"/>
                  <a:chOff x="7123973" y="1204727"/>
                  <a:chExt cx="252497" cy="252497"/>
                </a:xfrm>
              </p:grpSpPr>
              <p:grpSp>
                <p:nvGrpSpPr>
                  <p:cNvPr id="29" name="Group 28">
                    <a:extLst>
                      <a:ext uri="{FF2B5EF4-FFF2-40B4-BE49-F238E27FC236}">
                        <a16:creationId xmlns:a16="http://schemas.microsoft.com/office/drawing/2014/main" id="{C190F81B-D06E-4DB3-BC5A-FD66CAF79971}"/>
                      </a:ext>
                    </a:extLst>
                  </p:cNvPr>
                  <p:cNvGrpSpPr/>
                  <p:nvPr/>
                </p:nvGrpSpPr>
                <p:grpSpPr>
                  <a:xfrm>
                    <a:off x="7123973" y="1204727"/>
                    <a:ext cx="252497" cy="252497"/>
                    <a:chOff x="4915373" y="1633391"/>
                    <a:chExt cx="342000" cy="342000"/>
                  </a:xfrm>
                </p:grpSpPr>
                <p:sp>
                  <p:nvSpPr>
                    <p:cNvPr id="32" name="Oval 31">
                      <a:extLst>
                        <a:ext uri="{FF2B5EF4-FFF2-40B4-BE49-F238E27FC236}">
                          <a16:creationId xmlns:a16="http://schemas.microsoft.com/office/drawing/2014/main" id="{FDD892A9-0B7A-42A5-A938-AA5BF8E59300}"/>
                        </a:ext>
                      </a:extLst>
                    </p:cNvPr>
                    <p:cNvSpPr/>
                    <p:nvPr/>
                  </p:nvSpPr>
                  <p:spPr>
                    <a:xfrm>
                      <a:off x="4915373" y="1633391"/>
                      <a:ext cx="342000" cy="342000"/>
                    </a:xfrm>
                    <a:prstGeom prst="ellipse">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0E571609-FE66-413F-95BA-5DBFF8F7E19E}"/>
                        </a:ext>
                      </a:extLst>
                    </p:cNvPr>
                    <p:cNvSpPr/>
                    <p:nvPr/>
                  </p:nvSpPr>
                  <p:spPr>
                    <a:xfrm>
                      <a:off x="4932040" y="1666488"/>
                      <a:ext cx="295795" cy="29579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C01069D1-C28B-4767-9084-945E1276F6EE}"/>
                        </a:ext>
                      </a:extLst>
                    </p:cNvPr>
                    <p:cNvSpPr/>
                    <p:nvPr/>
                  </p:nvSpPr>
                  <p:spPr>
                    <a:xfrm>
                      <a:off x="4970613" y="1724593"/>
                      <a:ext cx="207640" cy="207640"/>
                    </a:xfrm>
                    <a:prstGeom prst="ellipse">
                      <a:avLst/>
                    </a:prstGeom>
                    <a:solidFill>
                      <a:schemeClr val="bg1">
                        <a:lumMod val="8500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0" name="Chord 29">
                    <a:extLst>
                      <a:ext uri="{FF2B5EF4-FFF2-40B4-BE49-F238E27FC236}">
                        <a16:creationId xmlns:a16="http://schemas.microsoft.com/office/drawing/2014/main" id="{4ABD7AC9-0BD5-4390-BD1A-CFFF0A568E12}"/>
                      </a:ext>
                    </a:extLst>
                  </p:cNvPr>
                  <p:cNvSpPr/>
                  <p:nvPr/>
                </p:nvSpPr>
                <p:spPr>
                  <a:xfrm rot="20881907">
                    <a:off x="7167196" y="1276843"/>
                    <a:ext cx="152933" cy="152933"/>
                  </a:xfrm>
                  <a:prstGeom prst="chord">
                    <a:avLst>
                      <a:gd name="adj1" fmla="val 5070744"/>
                      <a:gd name="adj2" fmla="val 162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Chord 30">
                    <a:extLst>
                      <a:ext uri="{FF2B5EF4-FFF2-40B4-BE49-F238E27FC236}">
                        <a16:creationId xmlns:a16="http://schemas.microsoft.com/office/drawing/2014/main" id="{920D16A8-CF25-4270-8C49-B0C510EA9E7F}"/>
                      </a:ext>
                    </a:extLst>
                  </p:cNvPr>
                  <p:cNvSpPr/>
                  <p:nvPr/>
                </p:nvSpPr>
                <p:spPr>
                  <a:xfrm rot="20881907">
                    <a:off x="7167196" y="1276843"/>
                    <a:ext cx="152933" cy="152933"/>
                  </a:xfrm>
                  <a:prstGeom prst="chord">
                    <a:avLst>
                      <a:gd name="adj1" fmla="val 16204063"/>
                      <a:gd name="adj2" fmla="val 539167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26" name="Freeform: Shape 25">
                <a:extLst>
                  <a:ext uri="{FF2B5EF4-FFF2-40B4-BE49-F238E27FC236}">
                    <a16:creationId xmlns:a16="http://schemas.microsoft.com/office/drawing/2014/main" id="{A301DA13-40BD-4970-82F2-1652CAAF5E99}"/>
                  </a:ext>
                </a:extLst>
              </p:cNvPr>
              <p:cNvSpPr/>
              <p:nvPr/>
            </p:nvSpPr>
            <p:spPr>
              <a:xfrm rot="10800000">
                <a:off x="6332106" y="0"/>
                <a:ext cx="648795" cy="4657780"/>
              </a:xfrm>
              <a:custGeom>
                <a:avLst/>
                <a:gdLst>
                  <a:gd name="connsiteX0" fmla="*/ 216501 w 643214"/>
                  <a:gd name="connsiteY0" fmla="*/ 2504922 h 2504922"/>
                  <a:gd name="connsiteX1" fmla="*/ 0 w 643214"/>
                  <a:gd name="connsiteY1" fmla="*/ 2504922 h 2504922"/>
                  <a:gd name="connsiteX2" fmla="*/ 161536 w 643214"/>
                  <a:gd name="connsiteY2" fmla="*/ 2023432 h 2504922"/>
                  <a:gd name="connsiteX3" fmla="*/ 441068 w 643214"/>
                  <a:gd name="connsiteY3" fmla="*/ 787787 h 2504922"/>
                  <a:gd name="connsiteX4" fmla="*/ 448805 w 643214"/>
                  <a:gd name="connsiteY4" fmla="*/ 34502 h 2504922"/>
                  <a:gd name="connsiteX5" fmla="*/ 448786 w 643214"/>
                  <a:gd name="connsiteY5" fmla="*/ 34443 h 2504922"/>
                  <a:gd name="connsiteX6" fmla="*/ 641908 w 643214"/>
                  <a:gd name="connsiteY6" fmla="*/ 0 h 2504922"/>
                  <a:gd name="connsiteX7" fmla="*/ 642457 w 643214"/>
                  <a:gd name="connsiteY7" fmla="*/ 28564 h 2504922"/>
                  <a:gd name="connsiteX8" fmla="*/ 555351 w 643214"/>
                  <a:gd name="connsiteY8" fmla="*/ 1233242 h 2504922"/>
                  <a:gd name="connsiteX9" fmla="*/ 315478 w 643214"/>
                  <a:gd name="connsiteY9" fmla="*/ 2204996 h 2504922"/>
                  <a:gd name="connsiteX0" fmla="*/ 407001 w 643214"/>
                  <a:gd name="connsiteY0" fmla="*/ 4314672 h 4314672"/>
                  <a:gd name="connsiteX1" fmla="*/ 0 w 643214"/>
                  <a:gd name="connsiteY1" fmla="*/ 2504922 h 4314672"/>
                  <a:gd name="connsiteX2" fmla="*/ 161536 w 643214"/>
                  <a:gd name="connsiteY2" fmla="*/ 2023432 h 4314672"/>
                  <a:gd name="connsiteX3" fmla="*/ 441068 w 643214"/>
                  <a:gd name="connsiteY3" fmla="*/ 787787 h 4314672"/>
                  <a:gd name="connsiteX4" fmla="*/ 448805 w 643214"/>
                  <a:gd name="connsiteY4" fmla="*/ 34502 h 4314672"/>
                  <a:gd name="connsiteX5" fmla="*/ 448786 w 643214"/>
                  <a:gd name="connsiteY5" fmla="*/ 34443 h 4314672"/>
                  <a:gd name="connsiteX6" fmla="*/ 641908 w 643214"/>
                  <a:gd name="connsiteY6" fmla="*/ 0 h 4314672"/>
                  <a:gd name="connsiteX7" fmla="*/ 642457 w 643214"/>
                  <a:gd name="connsiteY7" fmla="*/ 28564 h 4314672"/>
                  <a:gd name="connsiteX8" fmla="*/ 555351 w 643214"/>
                  <a:gd name="connsiteY8" fmla="*/ 1233242 h 4314672"/>
                  <a:gd name="connsiteX9" fmla="*/ 315478 w 643214"/>
                  <a:gd name="connsiteY9" fmla="*/ 2204996 h 4314672"/>
                  <a:gd name="connsiteX10" fmla="*/ 407001 w 643214"/>
                  <a:gd name="connsiteY10" fmla="*/ 4314672 h 4314672"/>
                  <a:gd name="connsiteX0" fmla="*/ 245465 w 481678"/>
                  <a:gd name="connsiteY0" fmla="*/ 4314672 h 4409922"/>
                  <a:gd name="connsiteX1" fmla="*/ 28964 w 481678"/>
                  <a:gd name="connsiteY1" fmla="*/ 4409922 h 4409922"/>
                  <a:gd name="connsiteX2" fmla="*/ 0 w 481678"/>
                  <a:gd name="connsiteY2" fmla="*/ 2023432 h 4409922"/>
                  <a:gd name="connsiteX3" fmla="*/ 279532 w 481678"/>
                  <a:gd name="connsiteY3" fmla="*/ 787787 h 4409922"/>
                  <a:gd name="connsiteX4" fmla="*/ 287269 w 481678"/>
                  <a:gd name="connsiteY4" fmla="*/ 34502 h 4409922"/>
                  <a:gd name="connsiteX5" fmla="*/ 287250 w 481678"/>
                  <a:gd name="connsiteY5" fmla="*/ 34443 h 4409922"/>
                  <a:gd name="connsiteX6" fmla="*/ 480372 w 481678"/>
                  <a:gd name="connsiteY6" fmla="*/ 0 h 4409922"/>
                  <a:gd name="connsiteX7" fmla="*/ 480921 w 481678"/>
                  <a:gd name="connsiteY7" fmla="*/ 28564 h 4409922"/>
                  <a:gd name="connsiteX8" fmla="*/ 393815 w 481678"/>
                  <a:gd name="connsiteY8" fmla="*/ 1233242 h 4409922"/>
                  <a:gd name="connsiteX9" fmla="*/ 153942 w 481678"/>
                  <a:gd name="connsiteY9" fmla="*/ 2204996 h 4409922"/>
                  <a:gd name="connsiteX10" fmla="*/ 245465 w 481678"/>
                  <a:gd name="connsiteY10" fmla="*/ 4314672 h 4409922"/>
                  <a:gd name="connsiteX0" fmla="*/ 245465 w 481678"/>
                  <a:gd name="connsiteY0" fmla="*/ 4314672 h 4314672"/>
                  <a:gd name="connsiteX1" fmla="*/ 48014 w 481678"/>
                  <a:gd name="connsiteY1" fmla="*/ 4314672 h 4314672"/>
                  <a:gd name="connsiteX2" fmla="*/ 0 w 481678"/>
                  <a:gd name="connsiteY2" fmla="*/ 2023432 h 4314672"/>
                  <a:gd name="connsiteX3" fmla="*/ 279532 w 481678"/>
                  <a:gd name="connsiteY3" fmla="*/ 787787 h 4314672"/>
                  <a:gd name="connsiteX4" fmla="*/ 287269 w 481678"/>
                  <a:gd name="connsiteY4" fmla="*/ 34502 h 4314672"/>
                  <a:gd name="connsiteX5" fmla="*/ 287250 w 481678"/>
                  <a:gd name="connsiteY5" fmla="*/ 34443 h 4314672"/>
                  <a:gd name="connsiteX6" fmla="*/ 480372 w 481678"/>
                  <a:gd name="connsiteY6" fmla="*/ 0 h 4314672"/>
                  <a:gd name="connsiteX7" fmla="*/ 480921 w 481678"/>
                  <a:gd name="connsiteY7" fmla="*/ 28564 h 4314672"/>
                  <a:gd name="connsiteX8" fmla="*/ 393815 w 481678"/>
                  <a:gd name="connsiteY8" fmla="*/ 1233242 h 4314672"/>
                  <a:gd name="connsiteX9" fmla="*/ 153942 w 481678"/>
                  <a:gd name="connsiteY9" fmla="*/ 2204996 h 4314672"/>
                  <a:gd name="connsiteX10" fmla="*/ 245465 w 481678"/>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341148 w 577361"/>
                  <a:gd name="connsiteY0" fmla="*/ 4314672 h 4314672"/>
                  <a:gd name="connsiteX1" fmla="*/ 143697 w 577361"/>
                  <a:gd name="connsiteY1" fmla="*/ 4314672 h 4314672"/>
                  <a:gd name="connsiteX2" fmla="*/ 95683 w 577361"/>
                  <a:gd name="connsiteY2" fmla="*/ 2023432 h 4314672"/>
                  <a:gd name="connsiteX3" fmla="*/ 375215 w 577361"/>
                  <a:gd name="connsiteY3" fmla="*/ 787787 h 4314672"/>
                  <a:gd name="connsiteX4" fmla="*/ 382952 w 577361"/>
                  <a:gd name="connsiteY4" fmla="*/ 34502 h 4314672"/>
                  <a:gd name="connsiteX5" fmla="*/ 382933 w 577361"/>
                  <a:gd name="connsiteY5" fmla="*/ 34443 h 4314672"/>
                  <a:gd name="connsiteX6" fmla="*/ 576055 w 577361"/>
                  <a:gd name="connsiteY6" fmla="*/ 0 h 4314672"/>
                  <a:gd name="connsiteX7" fmla="*/ 576604 w 577361"/>
                  <a:gd name="connsiteY7" fmla="*/ 28564 h 4314672"/>
                  <a:gd name="connsiteX8" fmla="*/ 489498 w 577361"/>
                  <a:gd name="connsiteY8" fmla="*/ 1233242 h 4314672"/>
                  <a:gd name="connsiteX9" fmla="*/ 249625 w 577361"/>
                  <a:gd name="connsiteY9" fmla="*/ 2204996 h 4314672"/>
                  <a:gd name="connsiteX10" fmla="*/ 341148 w 577361"/>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14347 w 650560"/>
                  <a:gd name="connsiteY0" fmla="*/ 4314672 h 4314672"/>
                  <a:gd name="connsiteX1" fmla="*/ 216896 w 650560"/>
                  <a:gd name="connsiteY1" fmla="*/ 4314672 h 4314672"/>
                  <a:gd name="connsiteX2" fmla="*/ 168882 w 650560"/>
                  <a:gd name="connsiteY2" fmla="*/ 2023432 h 4314672"/>
                  <a:gd name="connsiteX3" fmla="*/ 448414 w 650560"/>
                  <a:gd name="connsiteY3" fmla="*/ 787787 h 4314672"/>
                  <a:gd name="connsiteX4" fmla="*/ 456151 w 650560"/>
                  <a:gd name="connsiteY4" fmla="*/ 34502 h 4314672"/>
                  <a:gd name="connsiteX5" fmla="*/ 456132 w 650560"/>
                  <a:gd name="connsiteY5" fmla="*/ 34443 h 4314672"/>
                  <a:gd name="connsiteX6" fmla="*/ 649254 w 650560"/>
                  <a:gd name="connsiteY6" fmla="*/ 0 h 4314672"/>
                  <a:gd name="connsiteX7" fmla="*/ 649803 w 650560"/>
                  <a:gd name="connsiteY7" fmla="*/ 28564 h 4314672"/>
                  <a:gd name="connsiteX8" fmla="*/ 562697 w 650560"/>
                  <a:gd name="connsiteY8" fmla="*/ 1233242 h 4314672"/>
                  <a:gd name="connsiteX9" fmla="*/ 322824 w 650560"/>
                  <a:gd name="connsiteY9" fmla="*/ 2204996 h 4314672"/>
                  <a:gd name="connsiteX10" fmla="*/ 414347 w 650560"/>
                  <a:gd name="connsiteY10" fmla="*/ 4314672 h 4314672"/>
                  <a:gd name="connsiteX0" fmla="*/ 434653 w 670866"/>
                  <a:gd name="connsiteY0" fmla="*/ 4314672 h 4314672"/>
                  <a:gd name="connsiteX1" fmla="*/ 237202 w 670866"/>
                  <a:gd name="connsiteY1" fmla="*/ 4314672 h 4314672"/>
                  <a:gd name="connsiteX2" fmla="*/ 151088 w 670866"/>
                  <a:gd name="connsiteY2" fmla="*/ 2080582 h 4314672"/>
                  <a:gd name="connsiteX3" fmla="*/ 468720 w 670866"/>
                  <a:gd name="connsiteY3" fmla="*/ 787787 h 4314672"/>
                  <a:gd name="connsiteX4" fmla="*/ 476457 w 670866"/>
                  <a:gd name="connsiteY4" fmla="*/ 34502 h 4314672"/>
                  <a:gd name="connsiteX5" fmla="*/ 476438 w 670866"/>
                  <a:gd name="connsiteY5" fmla="*/ 34443 h 4314672"/>
                  <a:gd name="connsiteX6" fmla="*/ 669560 w 670866"/>
                  <a:gd name="connsiteY6" fmla="*/ 0 h 4314672"/>
                  <a:gd name="connsiteX7" fmla="*/ 670109 w 670866"/>
                  <a:gd name="connsiteY7" fmla="*/ 28564 h 4314672"/>
                  <a:gd name="connsiteX8" fmla="*/ 583003 w 670866"/>
                  <a:gd name="connsiteY8" fmla="*/ 1233242 h 4314672"/>
                  <a:gd name="connsiteX9" fmla="*/ 343130 w 670866"/>
                  <a:gd name="connsiteY9" fmla="*/ 2204996 h 4314672"/>
                  <a:gd name="connsiteX10" fmla="*/ 434653 w 670866"/>
                  <a:gd name="connsiteY10" fmla="*/ 4314672 h 4314672"/>
                  <a:gd name="connsiteX0" fmla="*/ 404825 w 641038"/>
                  <a:gd name="connsiteY0" fmla="*/ 4314672 h 4314672"/>
                  <a:gd name="connsiteX1" fmla="*/ 207374 w 641038"/>
                  <a:gd name="connsiteY1" fmla="*/ 4314672 h 4314672"/>
                  <a:gd name="connsiteX2" fmla="*/ 121260 w 641038"/>
                  <a:gd name="connsiteY2" fmla="*/ 2080582 h 4314672"/>
                  <a:gd name="connsiteX3" fmla="*/ 438892 w 641038"/>
                  <a:gd name="connsiteY3" fmla="*/ 787787 h 4314672"/>
                  <a:gd name="connsiteX4" fmla="*/ 446629 w 641038"/>
                  <a:gd name="connsiteY4" fmla="*/ 34502 h 4314672"/>
                  <a:gd name="connsiteX5" fmla="*/ 446610 w 641038"/>
                  <a:gd name="connsiteY5" fmla="*/ 34443 h 4314672"/>
                  <a:gd name="connsiteX6" fmla="*/ 639732 w 641038"/>
                  <a:gd name="connsiteY6" fmla="*/ 0 h 4314672"/>
                  <a:gd name="connsiteX7" fmla="*/ 640281 w 641038"/>
                  <a:gd name="connsiteY7" fmla="*/ 28564 h 4314672"/>
                  <a:gd name="connsiteX8" fmla="*/ 553175 w 641038"/>
                  <a:gd name="connsiteY8" fmla="*/ 1233242 h 4314672"/>
                  <a:gd name="connsiteX9" fmla="*/ 313302 w 641038"/>
                  <a:gd name="connsiteY9" fmla="*/ 2204996 h 4314672"/>
                  <a:gd name="connsiteX10" fmla="*/ 404825 w 641038"/>
                  <a:gd name="connsiteY10" fmla="*/ 4314672 h 4314672"/>
                  <a:gd name="connsiteX0" fmla="*/ 397704 w 633917"/>
                  <a:gd name="connsiteY0" fmla="*/ 4314672 h 4314672"/>
                  <a:gd name="connsiteX1" fmla="*/ 200253 w 633917"/>
                  <a:gd name="connsiteY1" fmla="*/ 4314672 h 4314672"/>
                  <a:gd name="connsiteX2" fmla="*/ 114139 w 633917"/>
                  <a:gd name="connsiteY2" fmla="*/ 2080582 h 4314672"/>
                  <a:gd name="connsiteX3" fmla="*/ 431771 w 633917"/>
                  <a:gd name="connsiteY3" fmla="*/ 787787 h 4314672"/>
                  <a:gd name="connsiteX4" fmla="*/ 439508 w 633917"/>
                  <a:gd name="connsiteY4" fmla="*/ 34502 h 4314672"/>
                  <a:gd name="connsiteX5" fmla="*/ 439489 w 633917"/>
                  <a:gd name="connsiteY5" fmla="*/ 34443 h 4314672"/>
                  <a:gd name="connsiteX6" fmla="*/ 632611 w 633917"/>
                  <a:gd name="connsiteY6" fmla="*/ 0 h 4314672"/>
                  <a:gd name="connsiteX7" fmla="*/ 633160 w 633917"/>
                  <a:gd name="connsiteY7" fmla="*/ 28564 h 4314672"/>
                  <a:gd name="connsiteX8" fmla="*/ 546054 w 633917"/>
                  <a:gd name="connsiteY8" fmla="*/ 1233242 h 4314672"/>
                  <a:gd name="connsiteX9" fmla="*/ 306181 w 633917"/>
                  <a:gd name="connsiteY9" fmla="*/ 2204996 h 4314672"/>
                  <a:gd name="connsiteX10" fmla="*/ 397704 w 633917"/>
                  <a:gd name="connsiteY10" fmla="*/ 4314672 h 431467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39508 w 633917"/>
                  <a:gd name="connsiteY4" fmla="*/ 77732 h 4357902"/>
                  <a:gd name="connsiteX5" fmla="*/ 479949 w 633917"/>
                  <a:gd name="connsiteY5" fmla="*/ 0 h 4357902"/>
                  <a:gd name="connsiteX6" fmla="*/ 632611 w 633917"/>
                  <a:gd name="connsiteY6" fmla="*/ 43230 h 4357902"/>
                  <a:gd name="connsiteX7" fmla="*/ 633160 w 633917"/>
                  <a:gd name="connsiteY7" fmla="*/ 71794 h 4357902"/>
                  <a:gd name="connsiteX8" fmla="*/ 546054 w 633917"/>
                  <a:gd name="connsiteY8" fmla="*/ 1276472 h 4357902"/>
                  <a:gd name="connsiteX9" fmla="*/ 306181 w 633917"/>
                  <a:gd name="connsiteY9" fmla="*/ 2248226 h 4357902"/>
                  <a:gd name="connsiteX10" fmla="*/ 397704 w 633917"/>
                  <a:gd name="connsiteY10"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79949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3917"/>
                  <a:gd name="connsiteY0" fmla="*/ 4357902 h 4357902"/>
                  <a:gd name="connsiteX1" fmla="*/ 200253 w 633917"/>
                  <a:gd name="connsiteY1" fmla="*/ 4357902 h 4357902"/>
                  <a:gd name="connsiteX2" fmla="*/ 114139 w 633917"/>
                  <a:gd name="connsiteY2" fmla="*/ 2123812 h 4357902"/>
                  <a:gd name="connsiteX3" fmla="*/ 431771 w 633917"/>
                  <a:gd name="connsiteY3" fmla="*/ 831017 h 4357902"/>
                  <a:gd name="connsiteX4" fmla="*/ 447581 w 633917"/>
                  <a:gd name="connsiteY4" fmla="*/ 0 h 4357902"/>
                  <a:gd name="connsiteX5" fmla="*/ 632611 w 633917"/>
                  <a:gd name="connsiteY5" fmla="*/ 43230 h 4357902"/>
                  <a:gd name="connsiteX6" fmla="*/ 633160 w 633917"/>
                  <a:gd name="connsiteY6" fmla="*/ 71794 h 4357902"/>
                  <a:gd name="connsiteX7" fmla="*/ 546054 w 633917"/>
                  <a:gd name="connsiteY7" fmla="*/ 1276472 h 4357902"/>
                  <a:gd name="connsiteX8" fmla="*/ 306181 w 633917"/>
                  <a:gd name="connsiteY8" fmla="*/ 2248226 h 4357902"/>
                  <a:gd name="connsiteX9" fmla="*/ 397704 w 633917"/>
                  <a:gd name="connsiteY9" fmla="*/ 4357902 h 4357902"/>
                  <a:gd name="connsiteX0" fmla="*/ 397704 w 632611"/>
                  <a:gd name="connsiteY0" fmla="*/ 4357902 h 4357902"/>
                  <a:gd name="connsiteX1" fmla="*/ 200253 w 632611"/>
                  <a:gd name="connsiteY1" fmla="*/ 4357902 h 4357902"/>
                  <a:gd name="connsiteX2" fmla="*/ 114139 w 632611"/>
                  <a:gd name="connsiteY2" fmla="*/ 2123812 h 4357902"/>
                  <a:gd name="connsiteX3" fmla="*/ 431771 w 632611"/>
                  <a:gd name="connsiteY3" fmla="*/ 831017 h 4357902"/>
                  <a:gd name="connsiteX4" fmla="*/ 447581 w 632611"/>
                  <a:gd name="connsiteY4" fmla="*/ 0 h 4357902"/>
                  <a:gd name="connsiteX5" fmla="*/ 632611 w 632611"/>
                  <a:gd name="connsiteY5" fmla="*/ 43230 h 4357902"/>
                  <a:gd name="connsiteX6" fmla="*/ 546054 w 632611"/>
                  <a:gd name="connsiteY6" fmla="*/ 1276472 h 4357902"/>
                  <a:gd name="connsiteX7" fmla="*/ 306181 w 632611"/>
                  <a:gd name="connsiteY7" fmla="*/ 2248226 h 4357902"/>
                  <a:gd name="connsiteX8" fmla="*/ 397704 w 632611"/>
                  <a:gd name="connsiteY8" fmla="*/ 4357902 h 4357902"/>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1276 h 4361276"/>
                  <a:gd name="connsiteX1" fmla="*/ 200253 w 648795"/>
                  <a:gd name="connsiteY1" fmla="*/ 4361276 h 4361276"/>
                  <a:gd name="connsiteX2" fmla="*/ 114139 w 648795"/>
                  <a:gd name="connsiteY2" fmla="*/ 2127186 h 4361276"/>
                  <a:gd name="connsiteX3" fmla="*/ 431771 w 648795"/>
                  <a:gd name="connsiteY3" fmla="*/ 834391 h 4361276"/>
                  <a:gd name="connsiteX4" fmla="*/ 447581 w 648795"/>
                  <a:gd name="connsiteY4" fmla="*/ 3374 h 4361276"/>
                  <a:gd name="connsiteX5" fmla="*/ 648795 w 648795"/>
                  <a:gd name="connsiteY5" fmla="*/ 0 h 4361276"/>
                  <a:gd name="connsiteX6" fmla="*/ 546054 w 648795"/>
                  <a:gd name="connsiteY6" fmla="*/ 1279846 h 4361276"/>
                  <a:gd name="connsiteX7" fmla="*/ 306181 w 648795"/>
                  <a:gd name="connsiteY7" fmla="*/ 2251600 h 4361276"/>
                  <a:gd name="connsiteX8" fmla="*/ 397704 w 648795"/>
                  <a:gd name="connsiteY8" fmla="*/ 4361276 h 4361276"/>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365669 h 4365669"/>
                  <a:gd name="connsiteX1" fmla="*/ 200253 w 648795"/>
                  <a:gd name="connsiteY1" fmla="*/ 4365669 h 4365669"/>
                  <a:gd name="connsiteX2" fmla="*/ 114139 w 648795"/>
                  <a:gd name="connsiteY2" fmla="*/ 2131579 h 4365669"/>
                  <a:gd name="connsiteX3" fmla="*/ 431771 w 648795"/>
                  <a:gd name="connsiteY3" fmla="*/ 838784 h 4365669"/>
                  <a:gd name="connsiteX4" fmla="*/ 471857 w 648795"/>
                  <a:gd name="connsiteY4" fmla="*/ 0 h 4365669"/>
                  <a:gd name="connsiteX5" fmla="*/ 648795 w 648795"/>
                  <a:gd name="connsiteY5" fmla="*/ 4393 h 4365669"/>
                  <a:gd name="connsiteX6" fmla="*/ 546054 w 648795"/>
                  <a:gd name="connsiteY6" fmla="*/ 1284239 h 4365669"/>
                  <a:gd name="connsiteX7" fmla="*/ 306181 w 648795"/>
                  <a:gd name="connsiteY7" fmla="*/ 2255993 h 4365669"/>
                  <a:gd name="connsiteX8" fmla="*/ 397704 w 648795"/>
                  <a:gd name="connsiteY8" fmla="*/ 4365669 h 4365669"/>
                  <a:gd name="connsiteX0" fmla="*/ 397704 w 648795"/>
                  <a:gd name="connsiteY0" fmla="*/ 4411414 h 4411414"/>
                  <a:gd name="connsiteX1" fmla="*/ 200253 w 648795"/>
                  <a:gd name="connsiteY1" fmla="*/ 4411414 h 4411414"/>
                  <a:gd name="connsiteX2" fmla="*/ 114139 w 648795"/>
                  <a:gd name="connsiteY2" fmla="*/ 2177324 h 4411414"/>
                  <a:gd name="connsiteX3" fmla="*/ 431771 w 648795"/>
                  <a:gd name="connsiteY3" fmla="*/ 884529 h 4411414"/>
                  <a:gd name="connsiteX4" fmla="*/ 455672 w 648795"/>
                  <a:gd name="connsiteY4" fmla="*/ 0 h 4411414"/>
                  <a:gd name="connsiteX5" fmla="*/ 648795 w 648795"/>
                  <a:gd name="connsiteY5" fmla="*/ 50138 h 4411414"/>
                  <a:gd name="connsiteX6" fmla="*/ 546054 w 648795"/>
                  <a:gd name="connsiteY6" fmla="*/ 1329984 h 4411414"/>
                  <a:gd name="connsiteX7" fmla="*/ 306181 w 648795"/>
                  <a:gd name="connsiteY7" fmla="*/ 2301738 h 4411414"/>
                  <a:gd name="connsiteX8" fmla="*/ 397704 w 648795"/>
                  <a:gd name="connsiteY8" fmla="*/ 4411414 h 4411414"/>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 name="connsiteX0" fmla="*/ 397704 w 648795"/>
                  <a:gd name="connsiteY0" fmla="*/ 4388540 h 4388540"/>
                  <a:gd name="connsiteX1" fmla="*/ 200253 w 648795"/>
                  <a:gd name="connsiteY1" fmla="*/ 4388540 h 4388540"/>
                  <a:gd name="connsiteX2" fmla="*/ 114139 w 648795"/>
                  <a:gd name="connsiteY2" fmla="*/ 2154450 h 4388540"/>
                  <a:gd name="connsiteX3" fmla="*/ 431771 w 648795"/>
                  <a:gd name="connsiteY3" fmla="*/ 861655 h 4388540"/>
                  <a:gd name="connsiteX4" fmla="*/ 455672 w 648795"/>
                  <a:gd name="connsiteY4" fmla="*/ 0 h 4388540"/>
                  <a:gd name="connsiteX5" fmla="*/ 648795 w 648795"/>
                  <a:gd name="connsiteY5" fmla="*/ 27264 h 4388540"/>
                  <a:gd name="connsiteX6" fmla="*/ 546054 w 648795"/>
                  <a:gd name="connsiteY6" fmla="*/ 1307110 h 4388540"/>
                  <a:gd name="connsiteX7" fmla="*/ 306181 w 648795"/>
                  <a:gd name="connsiteY7" fmla="*/ 2278864 h 4388540"/>
                  <a:gd name="connsiteX8" fmla="*/ 397704 w 648795"/>
                  <a:gd name="connsiteY8" fmla="*/ 4388540 h 438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795" h="4388540">
                    <a:moveTo>
                      <a:pt x="397704" y="4388540"/>
                    </a:moveTo>
                    <a:lnTo>
                      <a:pt x="200253" y="4388540"/>
                    </a:lnTo>
                    <a:cubicBezTo>
                      <a:pt x="-101502" y="3034243"/>
                      <a:pt x="-3206" y="2784847"/>
                      <a:pt x="114139" y="2154450"/>
                    </a:cubicBezTo>
                    <a:cubicBezTo>
                      <a:pt x="236144" y="1764320"/>
                      <a:pt x="374849" y="1220730"/>
                      <a:pt x="431771" y="861655"/>
                    </a:cubicBezTo>
                    <a:cubicBezTo>
                      <a:pt x="488693" y="502580"/>
                      <a:pt x="438383" y="286360"/>
                      <a:pt x="455672" y="0"/>
                    </a:cubicBezTo>
                    <a:lnTo>
                      <a:pt x="648795" y="27264"/>
                    </a:lnTo>
                    <a:cubicBezTo>
                      <a:pt x="646916" y="477181"/>
                      <a:pt x="645037" y="833890"/>
                      <a:pt x="546054" y="1307110"/>
                    </a:cubicBezTo>
                    <a:cubicBezTo>
                      <a:pt x="484664" y="1647587"/>
                      <a:pt x="402426" y="1969709"/>
                      <a:pt x="306181" y="2278864"/>
                    </a:cubicBezTo>
                    <a:cubicBezTo>
                      <a:pt x="196989" y="2664589"/>
                      <a:pt x="144946" y="3317015"/>
                      <a:pt x="397704" y="4388540"/>
                    </a:cubicBezTo>
                    <a:close/>
                  </a:path>
                </a:pathLst>
              </a:custGeom>
              <a:solidFill>
                <a:schemeClr val="tx1">
                  <a:lumMod val="75000"/>
                  <a:lumOff val="25000"/>
                </a:schemeClr>
              </a:solidFill>
              <a:ln w="4780" cap="flat">
                <a:noFill/>
                <a:prstDash val="solid"/>
                <a:miter/>
              </a:ln>
            </p:spPr>
            <p:txBody>
              <a:bodyPr wrap="square" rtlCol="0" anchor="ctr">
                <a:noAutofit/>
              </a:bodyPr>
              <a:lstStyle/>
              <a:p>
                <a:endParaRPr lang="en-US" dirty="0"/>
              </a:p>
            </p:txBody>
          </p:sp>
        </p:grpSp>
      </p:grpSp>
    </p:spTree>
    <p:extLst>
      <p:ext uri="{BB962C8B-B14F-4D97-AF65-F5344CB8AC3E}">
        <p14:creationId xmlns:p14="http://schemas.microsoft.com/office/powerpoint/2010/main" val="124115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 BRAIN</a:t>
            </a:r>
          </a:p>
        </p:txBody>
      </p:sp>
      <p:grpSp>
        <p:nvGrpSpPr>
          <p:cNvPr id="3" name="Group 2">
            <a:extLst>
              <a:ext uri="{FF2B5EF4-FFF2-40B4-BE49-F238E27FC236}">
                <a16:creationId xmlns:a16="http://schemas.microsoft.com/office/drawing/2014/main" id="{C707E806-1393-41BF-B2B6-D1C1F6CFA17F}"/>
              </a:ext>
            </a:extLst>
          </p:cNvPr>
          <p:cNvGrpSpPr/>
          <p:nvPr/>
        </p:nvGrpSpPr>
        <p:grpSpPr>
          <a:xfrm rot="5400000">
            <a:off x="4250251" y="2690008"/>
            <a:ext cx="3691501" cy="2483950"/>
            <a:chOff x="2931730" y="2533443"/>
            <a:chExt cx="3046377" cy="2049860"/>
          </a:xfrm>
          <a:solidFill>
            <a:srgbClr val="EF4A4A"/>
          </a:solidFill>
        </p:grpSpPr>
        <p:sp>
          <p:nvSpPr>
            <p:cNvPr id="4" name="Diamond 3">
              <a:extLst>
                <a:ext uri="{FF2B5EF4-FFF2-40B4-BE49-F238E27FC236}">
                  <a16:creationId xmlns:a16="http://schemas.microsoft.com/office/drawing/2014/main" id="{151A2659-8E50-4B53-912C-6C4223B70C54}"/>
                </a:ext>
              </a:extLst>
            </p:cNvPr>
            <p:cNvSpPr/>
            <p:nvPr/>
          </p:nvSpPr>
          <p:spPr>
            <a:xfrm>
              <a:off x="3470458" y="2533443"/>
              <a:ext cx="914400" cy="914400"/>
            </a:xfrm>
            <a:prstGeom prst="diamond">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Diamond 4">
              <a:extLst>
                <a:ext uri="{FF2B5EF4-FFF2-40B4-BE49-F238E27FC236}">
                  <a16:creationId xmlns:a16="http://schemas.microsoft.com/office/drawing/2014/main" id="{1CE19D8C-F09B-4412-8147-1E9855C7FD13}"/>
                </a:ext>
              </a:extLst>
            </p:cNvPr>
            <p:cNvSpPr/>
            <p:nvPr/>
          </p:nvSpPr>
          <p:spPr>
            <a:xfrm>
              <a:off x="4507147" y="2533443"/>
              <a:ext cx="914400" cy="914400"/>
            </a:xfrm>
            <a:prstGeom prst="diamond">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Diamond 5">
              <a:extLst>
                <a:ext uri="{FF2B5EF4-FFF2-40B4-BE49-F238E27FC236}">
                  <a16:creationId xmlns:a16="http://schemas.microsoft.com/office/drawing/2014/main" id="{2507E9B0-42AB-469F-9BB8-0C159611FE00}"/>
                </a:ext>
              </a:extLst>
            </p:cNvPr>
            <p:cNvSpPr/>
            <p:nvPr/>
          </p:nvSpPr>
          <p:spPr>
            <a:xfrm>
              <a:off x="5063707" y="3101171"/>
              <a:ext cx="914400" cy="914400"/>
            </a:xfrm>
            <a:prstGeom prst="diamond">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Diamond 6">
              <a:extLst>
                <a:ext uri="{FF2B5EF4-FFF2-40B4-BE49-F238E27FC236}">
                  <a16:creationId xmlns:a16="http://schemas.microsoft.com/office/drawing/2014/main" id="{87D295D7-89E5-48C8-A6B9-F77856B7A3E7}"/>
                </a:ext>
              </a:extLst>
            </p:cNvPr>
            <p:cNvSpPr/>
            <p:nvPr/>
          </p:nvSpPr>
          <p:spPr>
            <a:xfrm>
              <a:off x="4507147" y="3668901"/>
              <a:ext cx="914400" cy="914400"/>
            </a:xfrm>
            <a:prstGeom prst="diamond">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Diamond 7">
              <a:extLst>
                <a:ext uri="{FF2B5EF4-FFF2-40B4-BE49-F238E27FC236}">
                  <a16:creationId xmlns:a16="http://schemas.microsoft.com/office/drawing/2014/main" id="{CBB0AD06-4AE4-49A1-B290-12C4E774867A}"/>
                </a:ext>
              </a:extLst>
            </p:cNvPr>
            <p:cNvSpPr/>
            <p:nvPr/>
          </p:nvSpPr>
          <p:spPr>
            <a:xfrm>
              <a:off x="3470459" y="3668903"/>
              <a:ext cx="914400" cy="914400"/>
            </a:xfrm>
            <a:prstGeom prst="diamond">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Diamond 8">
              <a:extLst>
                <a:ext uri="{FF2B5EF4-FFF2-40B4-BE49-F238E27FC236}">
                  <a16:creationId xmlns:a16="http://schemas.microsoft.com/office/drawing/2014/main" id="{65B3785E-D986-4B2D-8384-A3281CBE0594}"/>
                </a:ext>
              </a:extLst>
            </p:cNvPr>
            <p:cNvSpPr/>
            <p:nvPr/>
          </p:nvSpPr>
          <p:spPr>
            <a:xfrm>
              <a:off x="2931730" y="3101171"/>
              <a:ext cx="914400" cy="914400"/>
            </a:xfrm>
            <a:prstGeom prst="diamond">
              <a:avLst/>
            </a:prstGeom>
            <a:solidFill>
              <a:schemeClr val="accent5"/>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1" name="TextBox 10">
            <a:extLst>
              <a:ext uri="{FF2B5EF4-FFF2-40B4-BE49-F238E27FC236}">
                <a16:creationId xmlns:a16="http://schemas.microsoft.com/office/drawing/2014/main" id="{DB990B7A-F6F9-4EF1-8A5D-7B1EF1AB4273}"/>
              </a:ext>
            </a:extLst>
          </p:cNvPr>
          <p:cNvSpPr txBox="1"/>
          <p:nvPr/>
        </p:nvSpPr>
        <p:spPr>
          <a:xfrm>
            <a:off x="1734881" y="1992720"/>
            <a:ext cx="3852000" cy="400110"/>
          </a:xfrm>
          <a:prstGeom prst="rect">
            <a:avLst/>
          </a:prstGeom>
          <a:noFill/>
        </p:spPr>
        <p:txBody>
          <a:bodyPr wrap="square" rtlCol="0" anchor="ctr">
            <a:spAutoFit/>
          </a:bodyPr>
          <a:lstStyle/>
          <a:p>
            <a:pPr algn="r"/>
            <a:r>
              <a:rPr lang="en-US" altLang="ko-KR" sz="2000" dirty="0">
                <a:solidFill>
                  <a:schemeClr val="tx1">
                    <a:lumMod val="75000"/>
                    <a:lumOff val="25000"/>
                  </a:schemeClr>
                </a:solidFill>
                <a:cs typeface="Arial" pitchFamily="34" charset="0"/>
              </a:rPr>
              <a:t>The BRAIN initiative</a:t>
            </a:r>
            <a:endParaRPr lang="ko-KR" altLang="en-US" sz="20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AFF4DA6D-790A-4716-BBB6-9B6649728DD8}"/>
              </a:ext>
            </a:extLst>
          </p:cNvPr>
          <p:cNvSpPr txBox="1"/>
          <p:nvPr/>
        </p:nvSpPr>
        <p:spPr>
          <a:xfrm>
            <a:off x="583577" y="2693908"/>
            <a:ext cx="4446356" cy="400110"/>
          </a:xfrm>
          <a:prstGeom prst="rect">
            <a:avLst/>
          </a:prstGeom>
          <a:noFill/>
        </p:spPr>
        <p:txBody>
          <a:bodyPr wrap="square" rtlCol="0" anchor="ctr">
            <a:spAutoFit/>
          </a:bodyPr>
          <a:lstStyle/>
          <a:p>
            <a:pPr algn="r"/>
            <a:r>
              <a:rPr lang="en-US" altLang="ko-KR" sz="2000" dirty="0" err="1">
                <a:solidFill>
                  <a:schemeClr val="tx1">
                    <a:lumMod val="75000"/>
                    <a:lumOff val="25000"/>
                  </a:schemeClr>
                </a:solidFill>
                <a:cs typeface="Arial" pitchFamily="34" charset="0"/>
              </a:rPr>
              <a:t>Transranial</a:t>
            </a:r>
            <a:r>
              <a:rPr lang="en-US" altLang="ko-KR" sz="2000" dirty="0">
                <a:solidFill>
                  <a:schemeClr val="tx1">
                    <a:lumMod val="75000"/>
                    <a:lumOff val="25000"/>
                  </a:schemeClr>
                </a:solidFill>
                <a:cs typeface="Arial" pitchFamily="34" charset="0"/>
              </a:rPr>
              <a:t> Magnetic </a:t>
            </a:r>
            <a:r>
              <a:rPr lang="en-US" altLang="ko-KR" sz="2000" dirty="0" err="1">
                <a:solidFill>
                  <a:schemeClr val="tx1">
                    <a:lumMod val="75000"/>
                    <a:lumOff val="25000"/>
                  </a:schemeClr>
                </a:solidFill>
                <a:cs typeface="Arial" pitchFamily="34" charset="0"/>
              </a:rPr>
              <a:t>Stimulisation</a:t>
            </a:r>
            <a:endParaRPr lang="ko-KR" altLang="en-US" sz="20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47B7EDE-7CA1-4C78-B281-0BF957DDBC50}"/>
              </a:ext>
            </a:extLst>
          </p:cNvPr>
          <p:cNvSpPr txBox="1"/>
          <p:nvPr/>
        </p:nvSpPr>
        <p:spPr>
          <a:xfrm>
            <a:off x="880755" y="4147761"/>
            <a:ext cx="3852000" cy="400110"/>
          </a:xfrm>
          <a:prstGeom prst="rect">
            <a:avLst/>
          </a:prstGeom>
          <a:noFill/>
        </p:spPr>
        <p:txBody>
          <a:bodyPr wrap="square" rtlCol="0" anchor="ctr">
            <a:spAutoFit/>
          </a:bodyPr>
          <a:lstStyle/>
          <a:p>
            <a:pPr algn="r"/>
            <a:r>
              <a:rPr lang="en-US" altLang="ko-KR" sz="2000" dirty="0" err="1">
                <a:solidFill>
                  <a:schemeClr val="tx1">
                    <a:lumMod val="75000"/>
                    <a:lumOff val="25000"/>
                  </a:schemeClr>
                </a:solidFill>
                <a:cs typeface="Arial" pitchFamily="34" charset="0"/>
              </a:rPr>
              <a:t>Stereoelectroencephalography</a:t>
            </a:r>
            <a:endParaRPr lang="ko-KR" altLang="en-US" sz="20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4BC311F4-CE59-49AA-891B-4C5F2A683E29}"/>
              </a:ext>
            </a:extLst>
          </p:cNvPr>
          <p:cNvSpPr txBox="1"/>
          <p:nvPr/>
        </p:nvSpPr>
        <p:spPr>
          <a:xfrm>
            <a:off x="7517879" y="2867866"/>
            <a:ext cx="4378847" cy="707886"/>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Functional Magnetic Resonance Imaging</a:t>
            </a:r>
            <a:endParaRPr lang="ko-KR" altLang="en-US" sz="20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7C39B36B-9AFE-4E2F-86C8-8AB36B94FD8E}"/>
              </a:ext>
            </a:extLst>
          </p:cNvPr>
          <p:cNvSpPr txBox="1"/>
          <p:nvPr/>
        </p:nvSpPr>
        <p:spPr>
          <a:xfrm>
            <a:off x="7337977" y="4568566"/>
            <a:ext cx="3852000" cy="400110"/>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Magnetoencephalography</a:t>
            </a:r>
            <a:endParaRPr lang="ko-KR" altLang="en-US" sz="20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9F336EAE-3AC7-459F-AE34-0239D6854274}"/>
              </a:ext>
            </a:extLst>
          </p:cNvPr>
          <p:cNvSpPr txBox="1"/>
          <p:nvPr/>
        </p:nvSpPr>
        <p:spPr>
          <a:xfrm>
            <a:off x="6650024" y="5377624"/>
            <a:ext cx="3852000" cy="400110"/>
          </a:xfrm>
          <a:prstGeom prst="rect">
            <a:avLst/>
          </a:prstGeom>
          <a:noFill/>
        </p:spPr>
        <p:txBody>
          <a:bodyPr wrap="square" rtlCol="0" anchor="ctr">
            <a:spAutoFit/>
          </a:bodyPr>
          <a:lstStyle/>
          <a:p>
            <a:r>
              <a:rPr lang="en-US" altLang="ko-KR" sz="2000" dirty="0">
                <a:solidFill>
                  <a:schemeClr val="tx1">
                    <a:lumMod val="75000"/>
                    <a:lumOff val="25000"/>
                  </a:schemeClr>
                </a:solidFill>
                <a:cs typeface="Arial" pitchFamily="34" charset="0"/>
              </a:rPr>
              <a:t>Few of today’s new findings</a:t>
            </a:r>
            <a:endParaRPr lang="ko-KR" altLang="en-US" sz="2000" dirty="0">
              <a:solidFill>
                <a:schemeClr val="tx1">
                  <a:lumMod val="75000"/>
                  <a:lumOff val="25000"/>
                </a:schemeClr>
              </a:solidFill>
              <a:cs typeface="Arial" pitchFamily="34" charset="0"/>
            </a:endParaRPr>
          </a:p>
        </p:txBody>
      </p:sp>
      <p:sp>
        <p:nvSpPr>
          <p:cNvPr id="34" name="Oval 8">
            <a:extLst>
              <a:ext uri="{FF2B5EF4-FFF2-40B4-BE49-F238E27FC236}">
                <a16:creationId xmlns:a16="http://schemas.microsoft.com/office/drawing/2014/main" id="{323D937E-F4CE-4CFE-9AE4-27245715E5EE}"/>
              </a:ext>
            </a:extLst>
          </p:cNvPr>
          <p:cNvSpPr/>
          <p:nvPr/>
        </p:nvSpPr>
        <p:spPr>
          <a:xfrm>
            <a:off x="4267435" y="285977"/>
            <a:ext cx="751738" cy="724247"/>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40188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309400" y="947325"/>
            <a:ext cx="11573197" cy="724247"/>
          </a:xfrm>
        </p:spPr>
        <p:txBody>
          <a:bodyPr/>
          <a:lstStyle/>
          <a:p>
            <a:r>
              <a:rPr lang="en-US" dirty="0">
                <a:effectLst/>
                <a:latin typeface="Arial" panose="020B0604020202020204" pitchFamily="34" charset="0"/>
                <a:ea typeface="DengXian" panose="02010600030101010101" pitchFamily="2" charset="-122"/>
              </a:rPr>
              <a:t>THE BRAIN INITIATIVE</a:t>
            </a:r>
            <a:endParaRPr lang="en-IN" dirty="0">
              <a:effectLst/>
              <a:latin typeface="Arial" panose="020B0604020202020204" pitchFamily="34" charset="0"/>
              <a:ea typeface="DengXian" panose="02010600030101010101" pitchFamily="2" charset="-122"/>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686971" y="1516390"/>
            <a:ext cx="10818056" cy="4142288"/>
          </a:xfrm>
          <a:prstGeom prst="rect">
            <a:avLst/>
          </a:prstGeom>
          <a:noFill/>
        </p:spPr>
        <p:txBody>
          <a:bodyPr wrap="square" rtlCol="0">
            <a:spAutoFit/>
          </a:bodyPr>
          <a:lstStyle/>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The focus in the first 5 years was on the technology development, then in the second 5 years focus being on integrating technologies to make fundamental discoveries about the brain. Seven goals were identified and articulated with using modern technology: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1) </a:t>
            </a:r>
            <a:r>
              <a:rPr lang="en-SG" b="1" dirty="0">
                <a:latin typeface="Arial" panose="020B0604020202020204" pitchFamily="34" charset="0"/>
                <a:ea typeface="DengXian" panose="02010600030101010101" pitchFamily="2" charset="-122"/>
                <a:cs typeface="Arial" panose="020B0604020202020204" pitchFamily="34" charset="0"/>
              </a:rPr>
              <a:t>D</a:t>
            </a:r>
            <a:r>
              <a:rPr lang="en-SG" sz="1800" b="1" dirty="0">
                <a:effectLst/>
                <a:latin typeface="Arial" panose="020B0604020202020204" pitchFamily="34" charset="0"/>
                <a:ea typeface="DengXian" panose="02010600030101010101" pitchFamily="2" charset="-122"/>
                <a:cs typeface="Arial" panose="020B0604020202020204" pitchFamily="34" charset="0"/>
              </a:rPr>
              <a:t>iscovering diversity:</a:t>
            </a:r>
            <a:r>
              <a:rPr lang="en-SG" sz="1800" dirty="0">
                <a:effectLst/>
                <a:latin typeface="Arial" panose="020B0604020202020204" pitchFamily="34" charset="0"/>
                <a:ea typeface="DengXian" panose="02010600030101010101" pitchFamily="2" charset="-122"/>
                <a:cs typeface="Arial" panose="020B0604020202020204" pitchFamily="34" charset="0"/>
              </a:rPr>
              <a:t> identify and provide experimental access to the different brain cell types to determine their roles in health and disease;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2) </a:t>
            </a:r>
            <a:r>
              <a:rPr lang="en-SG" b="1" dirty="0">
                <a:latin typeface="Arial" panose="020B0604020202020204" pitchFamily="34" charset="0"/>
                <a:ea typeface="DengXian" panose="02010600030101010101" pitchFamily="2" charset="-122"/>
                <a:cs typeface="Arial" panose="020B0604020202020204" pitchFamily="34" charset="0"/>
              </a:rPr>
              <a:t>M</a:t>
            </a:r>
            <a:r>
              <a:rPr lang="en-SG" sz="1800" b="1" dirty="0">
                <a:effectLst/>
                <a:latin typeface="Arial" panose="020B0604020202020204" pitchFamily="34" charset="0"/>
                <a:ea typeface="DengXian" panose="02010600030101010101" pitchFamily="2" charset="-122"/>
                <a:cs typeface="Arial" panose="020B0604020202020204" pitchFamily="34" charset="0"/>
              </a:rPr>
              <a:t>aps at multiple scales:</a:t>
            </a:r>
            <a:r>
              <a:rPr lang="en-SG" sz="1800" dirty="0">
                <a:effectLst/>
                <a:latin typeface="Arial" panose="020B0604020202020204" pitchFamily="34" charset="0"/>
                <a:ea typeface="DengXian" panose="02010600030101010101" pitchFamily="2" charset="-122"/>
                <a:cs typeface="Arial" panose="020B0604020202020204" pitchFamily="34" charset="0"/>
              </a:rPr>
              <a:t> generate circuit diagrams that vary in resolution from synapses to the whole brain;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3) </a:t>
            </a:r>
            <a:r>
              <a:rPr lang="en-SG" b="1" dirty="0">
                <a:latin typeface="Arial" panose="020B0604020202020204" pitchFamily="34" charset="0"/>
                <a:ea typeface="DengXian" panose="02010600030101010101" pitchFamily="2" charset="-122"/>
                <a:cs typeface="Arial" panose="020B0604020202020204" pitchFamily="34" charset="0"/>
              </a:rPr>
              <a:t>T</a:t>
            </a:r>
            <a:r>
              <a:rPr lang="en-SG" sz="1800" b="1" dirty="0">
                <a:effectLst/>
                <a:latin typeface="Arial" panose="020B0604020202020204" pitchFamily="34" charset="0"/>
                <a:ea typeface="DengXian" panose="02010600030101010101" pitchFamily="2" charset="-122"/>
                <a:cs typeface="Arial" panose="020B0604020202020204" pitchFamily="34" charset="0"/>
              </a:rPr>
              <a:t>he brain in action:</a:t>
            </a:r>
            <a:r>
              <a:rPr lang="en-SG" sz="1800" dirty="0">
                <a:effectLst/>
                <a:latin typeface="Arial" panose="020B0604020202020204" pitchFamily="34" charset="0"/>
                <a:ea typeface="DengXian" panose="02010600030101010101" pitchFamily="2" charset="-122"/>
                <a:cs typeface="Arial" panose="020B0604020202020204" pitchFamily="34" charset="0"/>
              </a:rPr>
              <a:t> produce a dynamic picture of the functioning brain by developing and applying improved methods for large-scale monitoring of neural activity;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4) </a:t>
            </a:r>
            <a:r>
              <a:rPr lang="en-SG" b="1" dirty="0">
                <a:latin typeface="Arial" panose="020B0604020202020204" pitchFamily="34" charset="0"/>
                <a:ea typeface="DengXian" panose="02010600030101010101" pitchFamily="2" charset="-122"/>
                <a:cs typeface="Arial" panose="020B0604020202020204" pitchFamily="34" charset="0"/>
              </a:rPr>
              <a:t>D</a:t>
            </a:r>
            <a:r>
              <a:rPr lang="en-SG" sz="1800" b="1" dirty="0">
                <a:effectLst/>
                <a:latin typeface="Arial" panose="020B0604020202020204" pitchFamily="34" charset="0"/>
                <a:ea typeface="DengXian" panose="02010600030101010101" pitchFamily="2" charset="-122"/>
                <a:cs typeface="Arial" panose="020B0604020202020204" pitchFamily="34" charset="0"/>
              </a:rPr>
              <a:t>emonstrating causality:</a:t>
            </a:r>
            <a:r>
              <a:rPr lang="en-SG" sz="1800" dirty="0">
                <a:effectLst/>
                <a:latin typeface="Arial" panose="020B0604020202020204" pitchFamily="34" charset="0"/>
                <a:ea typeface="DengXian" panose="02010600030101010101" pitchFamily="2" charset="-122"/>
                <a:cs typeface="Arial" panose="020B0604020202020204" pitchFamily="34" charset="0"/>
              </a:rPr>
              <a:t> link brain activity to behaviour with precise interventional tools that change neural circuit dynamics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spTree>
    <p:extLst>
      <p:ext uri="{BB962C8B-B14F-4D97-AF65-F5344CB8AC3E}">
        <p14:creationId xmlns:p14="http://schemas.microsoft.com/office/powerpoint/2010/main" val="8349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419684" y="1164085"/>
            <a:ext cx="6107724" cy="4529830"/>
          </a:xfrm>
          <a:prstGeom prst="rect">
            <a:avLst/>
          </a:prstGeom>
          <a:noFill/>
        </p:spPr>
        <p:txBody>
          <a:bodyPr wrap="square" rtlCol="0">
            <a:spAutoFit/>
          </a:bodyPr>
          <a:lstStyle/>
          <a:p>
            <a:pPr algn="just">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 5)</a:t>
            </a:r>
            <a:r>
              <a:rPr lang="en-SG" b="1" dirty="0">
                <a:latin typeface="Arial" panose="020B0604020202020204" pitchFamily="34" charset="0"/>
                <a:ea typeface="DengXian" panose="02010600030101010101" pitchFamily="2" charset="-122"/>
                <a:cs typeface="Arial" panose="020B0604020202020204" pitchFamily="34" charset="0"/>
              </a:rPr>
              <a:t> I</a:t>
            </a:r>
            <a:r>
              <a:rPr lang="en-SG" sz="1800" b="1" dirty="0">
                <a:effectLst/>
                <a:latin typeface="Arial" panose="020B0604020202020204" pitchFamily="34" charset="0"/>
                <a:ea typeface="DengXian" panose="02010600030101010101" pitchFamily="2" charset="-122"/>
                <a:cs typeface="Arial" panose="020B0604020202020204" pitchFamily="34" charset="0"/>
              </a:rPr>
              <a:t>dentifying fundamental principles:</a:t>
            </a:r>
            <a:r>
              <a:rPr lang="en-SG" sz="1800" dirty="0">
                <a:effectLst/>
                <a:latin typeface="Arial" panose="020B0604020202020204" pitchFamily="34" charset="0"/>
                <a:ea typeface="DengXian" panose="02010600030101010101" pitchFamily="2" charset="-122"/>
                <a:cs typeface="Arial" panose="020B0604020202020204" pitchFamily="34" charset="0"/>
              </a:rPr>
              <a:t> produce conceptual foundations for understanding the biological basis of mental processes through development of new theoretical and data analysis tools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gn="just">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6) </a:t>
            </a:r>
            <a:r>
              <a:rPr lang="en-SG" b="1" dirty="0">
                <a:latin typeface="Arial" panose="020B0604020202020204" pitchFamily="34" charset="0"/>
                <a:ea typeface="DengXian" panose="02010600030101010101" pitchFamily="2" charset="-122"/>
                <a:cs typeface="Arial" panose="020B0604020202020204" pitchFamily="34" charset="0"/>
              </a:rPr>
              <a:t>A</a:t>
            </a:r>
            <a:r>
              <a:rPr lang="en-SG" sz="1800" b="1" dirty="0">
                <a:effectLst/>
                <a:latin typeface="Arial" panose="020B0604020202020204" pitchFamily="34" charset="0"/>
                <a:ea typeface="DengXian" panose="02010600030101010101" pitchFamily="2" charset="-122"/>
                <a:cs typeface="Arial" panose="020B0604020202020204" pitchFamily="34" charset="0"/>
              </a:rPr>
              <a:t>dvancing human neuroscience:</a:t>
            </a:r>
            <a:r>
              <a:rPr lang="en-SG" sz="1800" dirty="0">
                <a:effectLst/>
                <a:latin typeface="Arial" panose="020B0604020202020204" pitchFamily="34" charset="0"/>
                <a:ea typeface="DengXian" panose="02010600030101010101" pitchFamily="2" charset="-122"/>
                <a:cs typeface="Arial" panose="020B0604020202020204" pitchFamily="34" charset="0"/>
              </a:rPr>
              <a:t> develop innovative technologies to understand the human brain and treat its disorders and create and support integrated human brain research networks</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gn="just">
              <a:lnSpc>
                <a:spcPct val="107000"/>
              </a:lnSpc>
              <a:spcAft>
                <a:spcPts val="800"/>
              </a:spcAft>
            </a:pPr>
            <a:r>
              <a:rPr lang="en-SG" sz="1800" dirty="0">
                <a:effectLst/>
                <a:latin typeface="Arial" panose="020B0604020202020204" pitchFamily="34" charset="0"/>
                <a:ea typeface="DengXian" panose="02010600030101010101" pitchFamily="2" charset="-122"/>
                <a:cs typeface="Arial" panose="020B0604020202020204" pitchFamily="34" charset="0"/>
              </a:rPr>
              <a:t>7) </a:t>
            </a:r>
            <a:r>
              <a:rPr lang="en-SG" b="1" dirty="0">
                <a:latin typeface="Arial" panose="020B0604020202020204" pitchFamily="34" charset="0"/>
                <a:ea typeface="DengXian" panose="02010600030101010101" pitchFamily="2" charset="-122"/>
                <a:cs typeface="Arial" panose="020B0604020202020204" pitchFamily="34" charset="0"/>
              </a:rPr>
              <a:t>F</a:t>
            </a:r>
            <a:r>
              <a:rPr lang="en-SG" sz="1800" b="1" dirty="0">
                <a:effectLst/>
                <a:latin typeface="Arial" panose="020B0604020202020204" pitchFamily="34" charset="0"/>
                <a:ea typeface="DengXian" panose="02010600030101010101" pitchFamily="2" charset="-122"/>
                <a:cs typeface="Arial" panose="020B0604020202020204" pitchFamily="34" charset="0"/>
              </a:rPr>
              <a:t>rom BRAIN Initiative to the brain:</a:t>
            </a:r>
            <a:r>
              <a:rPr lang="en-SG" sz="1800" dirty="0">
                <a:effectLst/>
                <a:latin typeface="Arial" panose="020B0604020202020204" pitchFamily="34" charset="0"/>
                <a:ea typeface="DengXian" panose="02010600030101010101" pitchFamily="2" charset="-122"/>
                <a:cs typeface="Arial" panose="020B0604020202020204" pitchFamily="34" charset="0"/>
              </a:rPr>
              <a:t> integrate new technological and conceptual approaches produced in goals 1–6 to discover how dynamic patterns of neural activity are transformed into cognition, emotion, perception, and action in health and disease.</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algn="just"/>
            <a:endParaRPr lang="en-IN" dirty="0"/>
          </a:p>
        </p:txBody>
      </p:sp>
      <p:pic>
        <p:nvPicPr>
          <p:cNvPr id="9" name="Picture 8">
            <a:extLst>
              <a:ext uri="{FF2B5EF4-FFF2-40B4-BE49-F238E27FC236}">
                <a16:creationId xmlns:a16="http://schemas.microsoft.com/office/drawing/2014/main" id="{9BE734CE-71EC-417B-80EF-EB9704D079CA}"/>
              </a:ext>
            </a:extLst>
          </p:cNvPr>
          <p:cNvPicPr/>
          <p:nvPr/>
        </p:nvPicPr>
        <p:blipFill>
          <a:blip r:embed="rId2"/>
          <a:stretch>
            <a:fillRect/>
          </a:stretch>
        </p:blipFill>
        <p:spPr>
          <a:xfrm>
            <a:off x="6794694" y="1452475"/>
            <a:ext cx="5270041" cy="3130695"/>
          </a:xfrm>
          <a:prstGeom prst="rect">
            <a:avLst/>
          </a:prstGeom>
        </p:spPr>
      </p:pic>
    </p:spTree>
    <p:extLst>
      <p:ext uri="{BB962C8B-B14F-4D97-AF65-F5344CB8AC3E}">
        <p14:creationId xmlns:p14="http://schemas.microsoft.com/office/powerpoint/2010/main" val="65277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29895F-4AF0-4F85-8CE5-64EC22C28052}"/>
              </a:ext>
            </a:extLst>
          </p:cNvPr>
          <p:cNvSpPr>
            <a:spLocks noGrp="1"/>
          </p:cNvSpPr>
          <p:nvPr>
            <p:ph type="body" sz="quarter" idx="10"/>
          </p:nvPr>
        </p:nvSpPr>
        <p:spPr>
          <a:xfrm>
            <a:off x="78973" y="677390"/>
            <a:ext cx="11985763" cy="1043864"/>
          </a:xfrm>
        </p:spPr>
        <p:txBody>
          <a:bodyPr/>
          <a:lstStyle/>
          <a:p>
            <a:r>
              <a:rPr lang="en-US" altLang="ko-KR" sz="4000" dirty="0">
                <a:solidFill>
                  <a:schemeClr val="tx1">
                    <a:lumMod val="75000"/>
                    <a:lumOff val="25000"/>
                  </a:schemeClr>
                </a:solidFill>
                <a:latin typeface="Arial" panose="020B0604020202020204" pitchFamily="34" charset="0"/>
              </a:rPr>
              <a:t>TRANSCRANIAL MAGNETIC STIMULISATION</a:t>
            </a:r>
            <a:endParaRPr lang="ko-KR" altLang="en-US" sz="4000" dirty="0">
              <a:solidFill>
                <a:schemeClr val="tx1">
                  <a:lumMod val="75000"/>
                  <a:lumOff val="25000"/>
                </a:schemeClr>
              </a:solidFill>
              <a:latin typeface="Arial" panose="020B0604020202020204" pitchFamily="34" charset="0"/>
            </a:endParaRPr>
          </a:p>
          <a:p>
            <a:endParaRPr lang="en-IN" dirty="0"/>
          </a:p>
        </p:txBody>
      </p:sp>
      <p:sp>
        <p:nvSpPr>
          <p:cNvPr id="3" name="Rectangle 2">
            <a:extLst>
              <a:ext uri="{FF2B5EF4-FFF2-40B4-BE49-F238E27FC236}">
                <a16:creationId xmlns:a16="http://schemas.microsoft.com/office/drawing/2014/main" id="{E122C7E6-1338-47C4-95ED-8119B22598B7}"/>
              </a:ext>
            </a:extLst>
          </p:cNvPr>
          <p:cNvSpPr/>
          <p:nvPr/>
        </p:nvSpPr>
        <p:spPr>
          <a:xfrm>
            <a:off x="0" y="6072562"/>
            <a:ext cx="12192000" cy="7854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53FEB6DF-14EF-490A-A8CC-6C64ADABC8C2}"/>
              </a:ext>
            </a:extLst>
          </p:cNvPr>
          <p:cNvSpPr txBox="1"/>
          <p:nvPr/>
        </p:nvSpPr>
        <p:spPr>
          <a:xfrm>
            <a:off x="686971" y="1452475"/>
            <a:ext cx="10818056" cy="646331"/>
          </a:xfrm>
          <a:prstGeom prst="rect">
            <a:avLst/>
          </a:prstGeom>
          <a:noFill/>
        </p:spPr>
        <p:txBody>
          <a:bodyPr wrap="square" rtlCol="0">
            <a:spAutoFit/>
          </a:bodyPr>
          <a:lstStyle/>
          <a:p>
            <a:endParaRPr lang="en-IN" sz="1800" dirty="0">
              <a:effectLst/>
              <a:latin typeface="Arial" panose="020B0604020202020204" pitchFamily="34" charset="0"/>
              <a:ea typeface="MS Mincho" panose="02020609040205080304" pitchFamily="49" charset="-128"/>
              <a:cs typeface="Arial" panose="020B0604020202020204" pitchFamily="34" charset="0"/>
            </a:endParaRPr>
          </a:p>
          <a:p>
            <a:endParaRPr lang="en-IN" dirty="0"/>
          </a:p>
        </p:txBody>
      </p:sp>
      <p:sp>
        <p:nvSpPr>
          <p:cNvPr id="18" name="Oval 8">
            <a:extLst>
              <a:ext uri="{FF2B5EF4-FFF2-40B4-BE49-F238E27FC236}">
                <a16:creationId xmlns:a16="http://schemas.microsoft.com/office/drawing/2014/main" id="{4AE972CC-30A9-4825-9A4D-7CA08E85C38E}"/>
              </a:ext>
            </a:extLst>
          </p:cNvPr>
          <p:cNvSpPr/>
          <p:nvPr/>
        </p:nvSpPr>
        <p:spPr>
          <a:xfrm>
            <a:off x="11427654" y="6192984"/>
            <a:ext cx="637082" cy="61910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2700"/>
          </a:p>
        </p:txBody>
      </p:sp>
      <p:sp>
        <p:nvSpPr>
          <p:cNvPr id="4" name="TextBox 3">
            <a:extLst>
              <a:ext uri="{FF2B5EF4-FFF2-40B4-BE49-F238E27FC236}">
                <a16:creationId xmlns:a16="http://schemas.microsoft.com/office/drawing/2014/main" id="{AEA8CEF8-B1B8-4AFC-8868-59FC2A344DCB}"/>
              </a:ext>
            </a:extLst>
          </p:cNvPr>
          <p:cNvSpPr txBox="1"/>
          <p:nvPr/>
        </p:nvSpPr>
        <p:spPr>
          <a:xfrm>
            <a:off x="686971" y="1641678"/>
            <a:ext cx="5995183" cy="3640740"/>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TMS is a non-invasive method (outside procedure) of brain stimulation. It is a medical device which applies electrical pulses to the brain using a magnetic coil held over the head. </a:t>
            </a: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An electric current is delivered to the coil by a stimulator, and the current flowering through loops in the coil generates a magnetic field.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SG" sz="1800" dirty="0">
                <a:effectLst/>
                <a:latin typeface="Arial" panose="020B0604020202020204" pitchFamily="34" charset="0"/>
                <a:ea typeface="DengXian" panose="02010600030101010101" pitchFamily="2" charset="-122"/>
                <a:cs typeface="Arial" panose="020B0604020202020204" pitchFamily="34" charset="0"/>
              </a:rPr>
              <a:t>The magnetic field goes through the head to the brain painlessly, where it produces an electrical stimulation of a specific pattern, focused on an area of the brain. </a:t>
            </a:r>
            <a:endParaRPr lang="en-IN" sz="1800" dirty="0">
              <a:effectLst/>
              <a:latin typeface="Arial" panose="020B0604020202020204" pitchFamily="34" charset="0"/>
              <a:ea typeface="DengXian" panose="02010600030101010101" pitchFamily="2" charset="-122"/>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6F220C9F-1AD6-4F3C-8B5D-B9BB6F3ECCDF}"/>
              </a:ext>
            </a:extLst>
          </p:cNvPr>
          <p:cNvPicPr/>
          <p:nvPr/>
        </p:nvPicPr>
        <p:blipFill>
          <a:blip r:embed="rId2"/>
          <a:stretch>
            <a:fillRect/>
          </a:stretch>
        </p:blipFill>
        <p:spPr>
          <a:xfrm>
            <a:off x="7503989" y="1608630"/>
            <a:ext cx="3923665" cy="3640739"/>
          </a:xfrm>
          <a:prstGeom prst="rect">
            <a:avLst/>
          </a:prstGeom>
        </p:spPr>
      </p:pic>
    </p:spTree>
    <p:extLst>
      <p:ext uri="{BB962C8B-B14F-4D97-AF65-F5344CB8AC3E}">
        <p14:creationId xmlns:p14="http://schemas.microsoft.com/office/powerpoint/2010/main" val="924673262"/>
      </p:ext>
    </p:extLst>
  </p:cSld>
  <p:clrMapOvr>
    <a:masterClrMapping/>
  </p:clrMapOvr>
</p:sld>
</file>

<file path=ppt/theme/theme1.xml><?xml version="1.0" encoding="utf-8"?>
<a:theme xmlns:a="http://schemas.openxmlformats.org/drawingml/2006/main" name="Cover and End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2">
      <a:dk1>
        <a:sysClr val="windowText" lastClr="000000"/>
      </a:dk1>
      <a:lt1>
        <a:sysClr val="window" lastClr="FFFFFF"/>
      </a:lt1>
      <a:dk2>
        <a:srgbClr val="44546A"/>
      </a:dk2>
      <a:lt2>
        <a:srgbClr val="E7E6E6"/>
      </a:lt2>
      <a:accent1>
        <a:srgbClr val="F0786E"/>
      </a:accent1>
      <a:accent2>
        <a:srgbClr val="F0A884"/>
      </a:accent2>
      <a:accent3>
        <a:srgbClr val="EBD2A0"/>
      </a:accent3>
      <a:accent4>
        <a:srgbClr val="AFD2C8"/>
      </a:accent4>
      <a:accent5>
        <a:srgbClr val="96C8F0"/>
      </a:accent5>
      <a:accent6>
        <a:srgbClr val="5B5B5B"/>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3946</Words>
  <Application>Microsoft Office PowerPoint</Application>
  <PresentationFormat>Widescreen</PresentationFormat>
  <Paragraphs>398</Paragraphs>
  <Slides>52</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52</vt:i4>
      </vt:variant>
    </vt:vector>
  </HeadingPairs>
  <TitlesOfParts>
    <vt:vector size="65" baseType="lpstr">
      <vt:lpstr>Arial</vt:lpstr>
      <vt:lpstr>Arial</vt:lpstr>
      <vt:lpstr>average</vt:lpstr>
      <vt:lpstr>Bahnschrift Light</vt:lpstr>
      <vt:lpstr>Calibri</vt:lpstr>
      <vt:lpstr>Cambria</vt:lpstr>
      <vt:lpstr>Courier New</vt:lpstr>
      <vt:lpstr>Helvetica</vt:lpstr>
      <vt:lpstr>Symbol</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Amishi Desai Desai</cp:lastModifiedBy>
  <cp:revision>123</cp:revision>
  <dcterms:created xsi:type="dcterms:W3CDTF">2020-01-20T05:08:25Z</dcterms:created>
  <dcterms:modified xsi:type="dcterms:W3CDTF">2021-03-31T03:28:55Z</dcterms:modified>
</cp:coreProperties>
</file>